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Lst>
  <p:notesMasterIdLst>
    <p:notesMasterId r:id="rId20"/>
  </p:notesMasterIdLst>
  <p:handoutMasterIdLst>
    <p:handoutMasterId r:id="rId21"/>
  </p:handoutMasterIdLst>
  <p:sldIdLst>
    <p:sldId id="289" r:id="rId5"/>
    <p:sldId id="287" r:id="rId6"/>
    <p:sldId id="293" r:id="rId7"/>
    <p:sldId id="292" r:id="rId8"/>
    <p:sldId id="294" r:id="rId9"/>
    <p:sldId id="290" r:id="rId10"/>
    <p:sldId id="271" r:id="rId11"/>
    <p:sldId id="280" r:id="rId12"/>
    <p:sldId id="295" r:id="rId13"/>
    <p:sldId id="282" r:id="rId14"/>
    <p:sldId id="288" r:id="rId15"/>
    <p:sldId id="278" r:id="rId16"/>
    <p:sldId id="279" r:id="rId17"/>
    <p:sldId id="276" r:id="rId18"/>
    <p:sldId id="283" r:id="rId19"/>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03D76-B080-4823-B6E7-FABDFDFE68F6}" v="1" dt="2026-04-14T12:16:13.590"/>
  </p1510:revLst>
</p1510:revInfo>
</file>

<file path=ppt/tableStyles.xml><?xml version="1.0" encoding="utf-8"?>
<a:tblStyleLst xmlns:a="http://schemas.openxmlformats.org/drawingml/2006/main" def="{BC7CF3A3-D7E9-4874-94A5-42DF93ECD00D}">
  <a:tblStyle styleId="{BC7CF3A3-D7E9-4874-94A5-42DF93ECD00D}" styleName="HiOA">
    <a:wholeTbl>
      <a:tcTxStyle>
        <a:fontRef idx="minor">
          <a:prstClr val="black"/>
        </a:fontRef>
        <a:schemeClr val="dk1"/>
      </a:tcTxStyle>
      <a:tcStyle>
        <a:tcBdr>
          <a:left>
            <a:ln w="3175" cmpd="sng">
              <a:noFill/>
            </a:ln>
          </a:left>
          <a:right>
            <a:ln w="3175" cmpd="sng">
              <a:noFill/>
            </a:ln>
          </a:right>
          <a:top>
            <a:ln w="3175" cmpd="sng">
              <a:noFill/>
            </a:ln>
          </a:top>
          <a:bottom>
            <a:ln w="3175" cmpd="sng">
              <a:solidFill>
                <a:prstClr val="gray"/>
              </a:solidFill>
            </a:ln>
          </a:bottom>
          <a:insideH>
            <a:ln w="3175" cmpd="sng">
              <a:solidFill>
                <a:prstClr val="gray"/>
              </a:solidFill>
            </a:ln>
          </a:insideH>
          <a:insideV>
            <a:ln w="3175" cmpd="sng">
              <a:solidFill>
                <a:schemeClr val="dk1"/>
              </a:solidFill>
            </a:ln>
          </a:insideV>
        </a:tcBdr>
      </a:tcStyle>
    </a:wholeTbl>
    <a:lastCol>
      <a:tcTxStyle b="on">
        <a:fontRef idx="minor">
          <a:prstClr val="black"/>
        </a:fontRef>
        <a:schemeClr val="dk1"/>
      </a:tcTxStyle>
      <a:tcStyle>
        <a:tcBdr/>
        <a:fill>
          <a:solidFill>
            <a:schemeClr val="lt1"/>
          </a:solidFill>
        </a:fill>
      </a:tcStyle>
    </a:lastCol>
    <a:firstRow>
      <a:tcTxStyle>
        <a:fontRef idx="minor">
          <a:prstClr val="black"/>
        </a:fontRef>
        <a:schemeClr val="dk1"/>
      </a:tcTxStyle>
      <a:tcStyle>
        <a:tcBdr>
          <a:top>
            <a:ln w="100000" cmpd="sng">
              <a:solidFill>
                <a:schemeClr val="accent1"/>
              </a:solidFill>
            </a:ln>
          </a:top>
        </a:tcBdr>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65860" autoAdjust="0"/>
  </p:normalViewPr>
  <p:slideViewPr>
    <p:cSldViewPr>
      <p:cViewPr>
        <p:scale>
          <a:sx n="106" d="100"/>
          <a:sy n="106" d="100"/>
        </p:scale>
        <p:origin x="1284" y="-11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a Bye" userId="622fcc75-25a0-4047-9960-18b56c7ab61b" providerId="ADAL" clId="{E2A89E52-4CE9-461F-AB6B-6FFE6DA6B083}"/>
    <pc:docChg chg="custSel modSld">
      <pc:chgData name="Brita Bye" userId="622fcc75-25a0-4047-9960-18b56c7ab61b" providerId="ADAL" clId="{E2A89E52-4CE9-461F-AB6B-6FFE6DA6B083}" dt="2026-04-14T12:21:32.207" v="228" actId="20577"/>
      <pc:docMkLst>
        <pc:docMk/>
      </pc:docMkLst>
      <pc:sldChg chg="modSp mod">
        <pc:chgData name="Brita Bye" userId="622fcc75-25a0-4047-9960-18b56c7ab61b" providerId="ADAL" clId="{E2A89E52-4CE9-461F-AB6B-6FFE6DA6B083}" dt="2026-04-14T12:21:03.742" v="223" actId="6549"/>
        <pc:sldMkLst>
          <pc:docMk/>
          <pc:sldMk cId="2041776716" sldId="280"/>
        </pc:sldMkLst>
        <pc:spChg chg="mod">
          <ac:chgData name="Brita Bye" userId="622fcc75-25a0-4047-9960-18b56c7ab61b" providerId="ADAL" clId="{E2A89E52-4CE9-461F-AB6B-6FFE6DA6B083}" dt="2026-04-14T12:21:03.742" v="223" actId="6549"/>
          <ac:spMkLst>
            <pc:docMk/>
            <pc:sldMk cId="2041776716" sldId="280"/>
            <ac:spMk id="18434" creationId="{00000000-0000-0000-0000-000000000000}"/>
          </ac:spMkLst>
        </pc:spChg>
      </pc:sldChg>
      <pc:sldChg chg="modSp mod">
        <pc:chgData name="Brita Bye" userId="622fcc75-25a0-4047-9960-18b56c7ab61b" providerId="ADAL" clId="{E2A89E52-4CE9-461F-AB6B-6FFE6DA6B083}" dt="2026-04-14T12:17:42.815" v="113" actId="20577"/>
        <pc:sldMkLst>
          <pc:docMk/>
          <pc:sldMk cId="4265004425" sldId="287"/>
        </pc:sldMkLst>
        <pc:spChg chg="mod">
          <ac:chgData name="Brita Bye" userId="622fcc75-25a0-4047-9960-18b56c7ab61b" providerId="ADAL" clId="{E2A89E52-4CE9-461F-AB6B-6FFE6DA6B083}" dt="2026-04-14T12:17:42.815" v="113" actId="20577"/>
          <ac:spMkLst>
            <pc:docMk/>
            <pc:sldMk cId="4265004425" sldId="287"/>
            <ac:spMk id="3" creationId="{00000000-0000-0000-0000-000000000000}"/>
          </ac:spMkLst>
        </pc:spChg>
        <pc:picChg chg="mod">
          <ac:chgData name="Brita Bye" userId="622fcc75-25a0-4047-9960-18b56c7ab61b" providerId="ADAL" clId="{E2A89E52-4CE9-461F-AB6B-6FFE6DA6B083}" dt="2026-04-14T12:17:07.918" v="86" actId="14100"/>
          <ac:picMkLst>
            <pc:docMk/>
            <pc:sldMk cId="4265004425" sldId="287"/>
            <ac:picMk id="6" creationId="{871DBA8F-AE64-BA70-6E56-1D83A9DB8B8D}"/>
          </ac:picMkLst>
        </pc:picChg>
      </pc:sldChg>
      <pc:sldChg chg="modSp mod">
        <pc:chgData name="Brita Bye" userId="622fcc75-25a0-4047-9960-18b56c7ab61b" providerId="ADAL" clId="{E2A89E52-4CE9-461F-AB6B-6FFE6DA6B083}" dt="2026-04-14T12:16:28.940" v="81" actId="20577"/>
        <pc:sldMkLst>
          <pc:docMk/>
          <pc:sldMk cId="3279408647" sldId="289"/>
        </pc:sldMkLst>
        <pc:spChg chg="mod">
          <ac:chgData name="Brita Bye" userId="622fcc75-25a0-4047-9960-18b56c7ab61b" providerId="ADAL" clId="{E2A89E52-4CE9-461F-AB6B-6FFE6DA6B083}" dt="2026-04-14T12:16:28.940" v="81" actId="20577"/>
          <ac:spMkLst>
            <pc:docMk/>
            <pc:sldMk cId="3279408647" sldId="289"/>
            <ac:spMk id="3" creationId="{00000000-0000-0000-0000-000000000000}"/>
          </ac:spMkLst>
        </pc:spChg>
      </pc:sldChg>
      <pc:sldChg chg="modSp mod">
        <pc:chgData name="Brita Bye" userId="622fcc75-25a0-4047-9960-18b56c7ab61b" providerId="ADAL" clId="{E2A89E52-4CE9-461F-AB6B-6FFE6DA6B083}" dt="2026-04-14T12:20:09.292" v="196" actId="20577"/>
        <pc:sldMkLst>
          <pc:docMk/>
          <pc:sldMk cId="3797519319" sldId="290"/>
        </pc:sldMkLst>
        <pc:spChg chg="mod">
          <ac:chgData name="Brita Bye" userId="622fcc75-25a0-4047-9960-18b56c7ab61b" providerId="ADAL" clId="{E2A89E52-4CE9-461F-AB6B-6FFE6DA6B083}" dt="2026-04-14T12:20:09.292" v="196" actId="20577"/>
          <ac:spMkLst>
            <pc:docMk/>
            <pc:sldMk cId="3797519319" sldId="290"/>
            <ac:spMk id="3" creationId="{00000000-0000-0000-0000-000000000000}"/>
          </ac:spMkLst>
        </pc:spChg>
      </pc:sldChg>
      <pc:sldChg chg="modSp mod">
        <pc:chgData name="Brita Bye" userId="622fcc75-25a0-4047-9960-18b56c7ab61b" providerId="ADAL" clId="{E2A89E52-4CE9-461F-AB6B-6FFE6DA6B083}" dt="2026-04-14T12:18:06.518" v="140" actId="20577"/>
        <pc:sldMkLst>
          <pc:docMk/>
          <pc:sldMk cId="4138571302" sldId="293"/>
        </pc:sldMkLst>
        <pc:graphicFrameChg chg="modGraphic">
          <ac:chgData name="Brita Bye" userId="622fcc75-25a0-4047-9960-18b56c7ab61b" providerId="ADAL" clId="{E2A89E52-4CE9-461F-AB6B-6FFE6DA6B083}" dt="2026-04-14T12:18:06.518" v="140" actId="20577"/>
          <ac:graphicFrameMkLst>
            <pc:docMk/>
            <pc:sldMk cId="4138571302" sldId="293"/>
            <ac:graphicFrameMk id="6" creationId="{00000000-0000-0000-0000-000000000000}"/>
          </ac:graphicFrameMkLst>
        </pc:graphicFrameChg>
      </pc:sldChg>
      <pc:sldChg chg="modSp mod">
        <pc:chgData name="Brita Bye" userId="622fcc75-25a0-4047-9960-18b56c7ab61b" providerId="ADAL" clId="{E2A89E52-4CE9-461F-AB6B-6FFE6DA6B083}" dt="2026-04-14T12:19:24.009" v="171" actId="20577"/>
        <pc:sldMkLst>
          <pc:docMk/>
          <pc:sldMk cId="4275004548" sldId="294"/>
        </pc:sldMkLst>
        <pc:spChg chg="mod">
          <ac:chgData name="Brita Bye" userId="622fcc75-25a0-4047-9960-18b56c7ab61b" providerId="ADAL" clId="{E2A89E52-4CE9-461F-AB6B-6FFE6DA6B083}" dt="2026-04-14T12:19:24.009" v="171" actId="20577"/>
          <ac:spMkLst>
            <pc:docMk/>
            <pc:sldMk cId="4275004548" sldId="294"/>
            <ac:spMk id="3" creationId="{00000000-0000-0000-0000-000000000000}"/>
          </ac:spMkLst>
        </pc:spChg>
      </pc:sldChg>
      <pc:sldChg chg="modSp mod">
        <pc:chgData name="Brita Bye" userId="622fcc75-25a0-4047-9960-18b56c7ab61b" providerId="ADAL" clId="{E2A89E52-4CE9-461F-AB6B-6FFE6DA6B083}" dt="2026-04-14T12:21:32.207" v="228" actId="20577"/>
        <pc:sldMkLst>
          <pc:docMk/>
          <pc:sldMk cId="2067992126" sldId="295"/>
        </pc:sldMkLst>
        <pc:spChg chg="mod">
          <ac:chgData name="Brita Bye" userId="622fcc75-25a0-4047-9960-18b56c7ab61b" providerId="ADAL" clId="{E2A89E52-4CE9-461F-AB6B-6FFE6DA6B083}" dt="2026-04-14T12:21:32.207" v="228" actId="20577"/>
          <ac:spMkLst>
            <pc:docMk/>
            <pc:sldMk cId="2067992126" sldId="29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9723A7-10A7-465C-83AA-4935B1FE8CE5}" type="datetimeFigureOut">
              <a:rPr lang="nb-NO" smtClean="0"/>
              <a:t>14.04.2026</a:t>
            </a:fld>
            <a:endParaRPr lang="nb-NO"/>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79993D7-ED19-4B55-B486-96437E985B67}" type="slidenum">
              <a:rPr lang="nb-NO" smtClean="0"/>
              <a:t>‹#›</a:t>
            </a:fld>
            <a:endParaRPr lang="nb-NO"/>
          </a:p>
        </p:txBody>
      </p:sp>
    </p:spTree>
    <p:extLst>
      <p:ext uri="{BB962C8B-B14F-4D97-AF65-F5344CB8AC3E}">
        <p14:creationId xmlns:p14="http://schemas.microsoft.com/office/powerpoint/2010/main" val="314509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BC408D-4FDA-4C06-A667-E06EB9929BCE}" type="datetimeFigureOut">
              <a:rPr lang="nb-NO" smtClean="0"/>
              <a:t>14.04.2026</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9CA5A6-6F89-47DF-BA93-997314596F96}" type="slidenum">
              <a:rPr lang="nb-NO" smtClean="0"/>
              <a:t>‹#›</a:t>
            </a:fld>
            <a:endParaRPr lang="nb-NO"/>
          </a:p>
        </p:txBody>
      </p:sp>
    </p:spTree>
    <p:extLst>
      <p:ext uri="{BB962C8B-B14F-4D97-AF65-F5344CB8AC3E}">
        <p14:creationId xmlns:p14="http://schemas.microsoft.com/office/powerpoint/2010/main" val="118311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Ansvar</a:t>
            </a:r>
            <a:r>
              <a:rPr lang="nb-NO" sz="1200" b="1" kern="1200" baseline="0" dirty="0">
                <a:solidFill>
                  <a:schemeClr val="tx1"/>
                </a:solidFill>
                <a:effectLst/>
                <a:latin typeface="+mn-lt"/>
                <a:ea typeface="+mn-ea"/>
                <a:cs typeface="+mn-cs"/>
              </a:rPr>
              <a:t> og støtte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Leder med personalansvar er</a:t>
            </a:r>
            <a:r>
              <a:rPr lang="nb-NO" sz="1200" kern="1200" baseline="0" dirty="0">
                <a:solidFill>
                  <a:schemeClr val="tx1"/>
                </a:solidFill>
                <a:effectLst/>
                <a:latin typeface="+mn-lt"/>
                <a:ea typeface="+mn-ea"/>
                <a:cs typeface="+mn-cs"/>
              </a:rPr>
              <a:t> ansvarlig for gjennomføring av arbeidsmiljøsamtalen. HR kan ved behov bistå i formøte og </a:t>
            </a:r>
            <a:r>
              <a:rPr lang="nb-NO" sz="1200" kern="1200" baseline="0" dirty="0" err="1">
                <a:solidFill>
                  <a:schemeClr val="tx1"/>
                </a:solidFill>
                <a:effectLst/>
                <a:latin typeface="+mn-lt"/>
                <a:ea typeface="+mn-ea"/>
                <a:cs typeface="+mn-cs"/>
              </a:rPr>
              <a:t>fasilitering</a:t>
            </a:r>
            <a:r>
              <a:rPr lang="nb-NO" sz="1200" kern="1200" baseline="0" dirty="0">
                <a:solidFill>
                  <a:schemeClr val="tx1"/>
                </a:solidFill>
                <a:effectLst/>
                <a:latin typeface="+mn-lt"/>
                <a:ea typeface="+mn-ea"/>
                <a:cs typeface="+mn-cs"/>
              </a:rPr>
              <a:t> av møtet i vanskelige tilfeller. Ved særskilt behov kan BHT bistå.</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Tidsramme</a:t>
            </a:r>
          </a:p>
          <a:p>
            <a:r>
              <a:rPr lang="nb-NO" sz="1200" kern="1200" dirty="0">
                <a:solidFill>
                  <a:schemeClr val="tx1"/>
                </a:solidFill>
                <a:effectLst/>
                <a:latin typeface="+mn-lt"/>
                <a:ea typeface="+mn-ea"/>
                <a:cs typeface="+mn-cs"/>
              </a:rPr>
              <a:t>Det anbefales en tidsramme på minimum 2 timer + evt. pause. Det kan avholdes enten som ett møte, eller deles opp i to. Av og til kan det være hensiktsmessig å utarbeide tiltak i eget møte, etter at man har hatt</a:t>
            </a:r>
            <a:r>
              <a:rPr lang="nb-NO" sz="1200" kern="1200" baseline="0" dirty="0">
                <a:solidFill>
                  <a:schemeClr val="tx1"/>
                </a:solidFill>
                <a:effectLst/>
                <a:latin typeface="+mn-lt"/>
                <a:ea typeface="+mn-ea"/>
                <a:cs typeface="+mn-cs"/>
              </a:rPr>
              <a:t> dialog om nåsituasjonen</a:t>
            </a:r>
            <a:r>
              <a:rPr lang="nb-NO" sz="1200" kern="1200" dirty="0">
                <a:solidFill>
                  <a:schemeClr val="tx1"/>
                </a:solidFill>
                <a:effectLst/>
                <a:latin typeface="+mn-lt"/>
                <a:ea typeface="+mn-ea"/>
                <a:cs typeface="+mn-cs"/>
              </a:rPr>
              <a:t>. I så fall bør det ikke gå for lang tid mellom møtene. Dette vil variere avhengig av situasjon og størrelse på enheten.</a:t>
            </a:r>
          </a:p>
          <a:p>
            <a:endParaRPr lang="nb-NO" sz="1200" kern="1200" dirty="0">
              <a:solidFill>
                <a:schemeClr val="tx1"/>
              </a:solidFill>
              <a:effectLst/>
              <a:latin typeface="+mn-lt"/>
              <a:ea typeface="+mn-ea"/>
              <a:cs typeface="+mn-cs"/>
            </a:endParaRPr>
          </a:p>
          <a:p>
            <a:r>
              <a:rPr lang="nb-NO" sz="1200" b="1" kern="1200" dirty="0" err="1">
                <a:solidFill>
                  <a:schemeClr val="tx1"/>
                </a:solidFill>
                <a:effectLst/>
                <a:latin typeface="+mn-lt"/>
                <a:ea typeface="+mn-ea"/>
                <a:cs typeface="+mn-cs"/>
              </a:rPr>
              <a:t>Ca</a:t>
            </a:r>
            <a:r>
              <a:rPr lang="nb-NO" sz="1200" b="1" kern="1200" dirty="0">
                <a:solidFill>
                  <a:schemeClr val="tx1"/>
                </a:solidFill>
                <a:effectLst/>
                <a:latin typeface="+mn-lt"/>
                <a:ea typeface="+mn-ea"/>
                <a:cs typeface="+mn-cs"/>
              </a:rPr>
              <a:t> tidsbruk på de ulike delene av møtet </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Åpning (velkommen, hensikt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og evt. møteregler)          	15 minutter                       </a:t>
            </a:r>
          </a:p>
          <a:p>
            <a:r>
              <a:rPr lang="nb-NO" sz="1200" kern="1200" dirty="0">
                <a:solidFill>
                  <a:schemeClr val="tx1"/>
                </a:solidFill>
                <a:effectLst/>
                <a:latin typeface="+mn-lt"/>
                <a:ea typeface="+mn-ea"/>
                <a:cs typeface="+mn-cs"/>
              </a:rPr>
              <a:t>Dialog om nåsituasjonen                     		40 minutter</a:t>
            </a:r>
          </a:p>
          <a:p>
            <a:r>
              <a:rPr lang="nb-NO" sz="1200" kern="1200" dirty="0">
                <a:solidFill>
                  <a:schemeClr val="tx1"/>
                </a:solidFill>
                <a:effectLst/>
                <a:latin typeface="+mn-lt"/>
                <a:ea typeface="+mn-ea"/>
                <a:cs typeface="+mn-cs"/>
              </a:rPr>
              <a:t>Prioritering</a:t>
            </a:r>
            <a:r>
              <a:rPr lang="nb-NO" sz="1200" kern="1200" baseline="0" dirty="0">
                <a:solidFill>
                  <a:schemeClr val="tx1"/>
                </a:solidFill>
                <a:effectLst/>
                <a:latin typeface="+mn-lt"/>
                <a:ea typeface="+mn-ea"/>
                <a:cs typeface="+mn-cs"/>
              </a:rPr>
              <a:t> av bevarings- og forbedringsområder	20 minutter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Utarbeide tiltak			40 </a:t>
            </a:r>
            <a:r>
              <a:rPr lang="nb-NO" sz="1200" kern="1200" baseline="0" dirty="0">
                <a:solidFill>
                  <a:schemeClr val="tx1"/>
                </a:solidFill>
                <a:effectLst/>
                <a:latin typeface="+mn-lt"/>
                <a:ea typeface="+mn-ea"/>
                <a:cs typeface="+mn-cs"/>
              </a:rPr>
              <a:t>minutter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Videre oppfølging og avslutning                                           </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5 minutter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Denne veiledningen</a:t>
            </a:r>
            <a:r>
              <a:rPr lang="nb-NO" sz="1200" kern="1200" baseline="0" dirty="0">
                <a:solidFill>
                  <a:schemeClr val="tx1"/>
                </a:solidFill>
                <a:effectLst/>
                <a:latin typeface="+mn-lt"/>
                <a:ea typeface="+mn-ea"/>
                <a:cs typeface="+mn-cs"/>
              </a:rPr>
              <a:t> kan benyttes </a:t>
            </a:r>
            <a:r>
              <a:rPr lang="nb-NO" sz="1200" kern="1200" dirty="0">
                <a:solidFill>
                  <a:schemeClr val="tx1"/>
                </a:solidFill>
                <a:effectLst/>
                <a:latin typeface="+mn-lt"/>
                <a:ea typeface="+mn-ea"/>
                <a:cs typeface="+mn-cs"/>
              </a:rPr>
              <a:t>som en ppt-presentasjon for å bidra til struktur i møtet. På notatsidene er det skrevet</a:t>
            </a:r>
            <a:r>
              <a:rPr lang="nb-NO" sz="1200" kern="1200" baseline="0" dirty="0">
                <a:solidFill>
                  <a:schemeClr val="tx1"/>
                </a:solidFill>
                <a:effectLst/>
                <a:latin typeface="+mn-lt"/>
                <a:ea typeface="+mn-ea"/>
                <a:cs typeface="+mn-cs"/>
              </a:rPr>
              <a:t> inn </a:t>
            </a:r>
            <a:r>
              <a:rPr lang="nb-NO" sz="1200" kern="1200" dirty="0">
                <a:solidFill>
                  <a:schemeClr val="tx1"/>
                </a:solidFill>
                <a:effectLst/>
                <a:latin typeface="+mn-lt"/>
                <a:ea typeface="+mn-ea"/>
                <a:cs typeface="+mn-cs"/>
              </a:rPr>
              <a:t>tekst med forslag til hvordan de enkelte delene kan gjennomføres.</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Start gjerne med en velkomstøvelse</a:t>
            </a:r>
          </a:p>
          <a:p>
            <a:r>
              <a:rPr lang="nb-NO" sz="1200" b="0" kern="1200" dirty="0">
                <a:solidFill>
                  <a:schemeClr val="tx1"/>
                </a:solidFill>
                <a:effectLst/>
                <a:latin typeface="+mn-lt"/>
                <a:ea typeface="+mn-ea"/>
                <a:cs typeface="+mn-cs"/>
              </a:rPr>
              <a:t>Tenk</a:t>
            </a:r>
            <a:r>
              <a:rPr lang="nb-NO" sz="1200" b="0" kern="1200" baseline="0" dirty="0">
                <a:solidFill>
                  <a:schemeClr val="tx1"/>
                </a:solidFill>
                <a:effectLst/>
                <a:latin typeface="+mn-lt"/>
                <a:ea typeface="+mn-ea"/>
                <a:cs typeface="+mn-cs"/>
              </a:rPr>
              <a:t> på en situasjon på jobben hvor du opplevde arbeidsglede/engasjement. Fortell til sidemannen, vurder sammen: hva er historiene eksempler på? Ligner de på hverandre? På hvilken måte er de forskjellige? Øvelsen avsluttes med å dele og diskutere noen av historiene i plenum.</a:t>
            </a:r>
            <a:endParaRPr lang="nb-NO" sz="1200" b="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Lykke til med arbeidsmiljøsamtalen</a:t>
            </a:r>
            <a:r>
              <a:rPr lang="nb-NO" sz="1200" b="1" kern="1200" baseline="0" dirty="0">
                <a:solidFill>
                  <a:schemeClr val="tx1"/>
                </a:solidFill>
                <a:effectLst/>
                <a:latin typeface="+mn-lt"/>
                <a:ea typeface="+mn-ea"/>
                <a:cs typeface="+mn-cs"/>
              </a:rPr>
              <a:t> </a:t>
            </a:r>
            <a:r>
              <a:rPr lang="nb-NO" sz="1200" b="1" kern="1200" baseline="0" dirty="0">
                <a:solidFill>
                  <a:schemeClr val="tx1"/>
                </a:solidFill>
                <a:effectLst/>
                <a:latin typeface="+mn-lt"/>
                <a:ea typeface="+mn-ea"/>
                <a:cs typeface="+mn-cs"/>
                <a:sym typeface="Wingdings" panose="05000000000000000000" pitchFamily="2" charset="2"/>
              </a:rPr>
              <a:t></a:t>
            </a:r>
            <a:endParaRPr lang="nb-NO" dirty="0"/>
          </a:p>
          <a:p>
            <a:endParaRPr lang="nb-NO"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1</a:t>
            </a:fld>
            <a:endParaRPr lang="nb-NO"/>
          </a:p>
        </p:txBody>
      </p:sp>
    </p:spTree>
    <p:extLst>
      <p:ext uri="{BB962C8B-B14F-4D97-AF65-F5344CB8AC3E}">
        <p14:creationId xmlns:p14="http://schemas.microsoft.com/office/powerpoint/2010/main" val="628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ssholder for nota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b-NO" sz="1100" b="1" dirty="0"/>
              <a:t>Orientering</a:t>
            </a:r>
            <a:r>
              <a:rPr lang="nb-NO" sz="1100" b="1" baseline="0" dirty="0"/>
              <a:t> om videre prosess v/leder (eller </a:t>
            </a:r>
            <a:r>
              <a:rPr lang="nb-NO" sz="1100" b="1" baseline="0" dirty="0" err="1"/>
              <a:t>fasilitator</a:t>
            </a:r>
            <a:r>
              <a:rPr lang="nb-NO" sz="1100" b="1" baseline="0" dirty="0"/>
              <a:t>)</a:t>
            </a:r>
          </a:p>
          <a:p>
            <a:pPr>
              <a:defRPr/>
            </a:pPr>
            <a:r>
              <a:rPr lang="nb-NO" sz="1100" b="0" baseline="0" dirty="0"/>
              <a:t>Leder (</a:t>
            </a:r>
            <a:r>
              <a:rPr lang="nb-NO" sz="1100" b="0" baseline="0" dirty="0" err="1"/>
              <a:t>evt</a:t>
            </a:r>
            <a:r>
              <a:rPr lang="nb-NO" sz="1100" b="0" baseline="0" dirty="0"/>
              <a:t> med hjelp fra </a:t>
            </a:r>
            <a:r>
              <a:rPr lang="nb-NO" sz="1100" b="0" baseline="0" dirty="0" err="1"/>
              <a:t>fasilitator</a:t>
            </a:r>
            <a:r>
              <a:rPr lang="nb-NO" sz="1100" b="0" baseline="0" dirty="0"/>
              <a:t>) vil samle sammen alle tema og forslag til tiltak, som utgangspunkt for å utarbeide en konkret handlingsplan med ansvarlige og tidsfrister. </a:t>
            </a:r>
          </a:p>
          <a:p>
            <a:pPr>
              <a:defRPr/>
            </a:pPr>
            <a:r>
              <a:rPr lang="nb-NO" sz="1100" b="0" baseline="0" dirty="0"/>
              <a:t>Klargjør når handlingsplanen forventes å være ferdig, avtal tid for når denne kan presenteres, og hvordan den skal følges opp videre.</a:t>
            </a:r>
          </a:p>
          <a:p>
            <a:pPr>
              <a:defRPr/>
            </a:pPr>
            <a:endParaRPr lang="nb-NO" sz="1100" b="0" baseline="0" dirty="0"/>
          </a:p>
          <a:p>
            <a:pPr>
              <a:defRPr/>
            </a:pPr>
            <a:r>
              <a:rPr lang="nb-NO" sz="1100" b="0" baseline="0" dirty="0"/>
              <a:t>Informer om at det ikke kan iverksettes tiltak på alle områdene samtidig. Det er kanskje realistisk å jobbe med ett- to tema om gangen, avhengig av hvilken innsats som kreves.</a:t>
            </a:r>
          </a:p>
          <a:p>
            <a:pPr>
              <a:defRPr/>
            </a:pPr>
            <a:r>
              <a:rPr lang="nb-NO" sz="1100" b="0" baseline="0" dirty="0"/>
              <a:t>Med unntak av «</a:t>
            </a:r>
            <a:r>
              <a:rPr lang="nb-NO" sz="1100" b="0" baseline="0" dirty="0" err="1"/>
              <a:t>quick</a:t>
            </a:r>
            <a:r>
              <a:rPr lang="nb-NO" sz="1100" b="0" baseline="0" dirty="0"/>
              <a:t> </a:t>
            </a:r>
            <a:r>
              <a:rPr lang="nb-NO" sz="1100" b="0" baseline="0" dirty="0" err="1"/>
              <a:t>fix</a:t>
            </a:r>
            <a:r>
              <a:rPr lang="nb-NO" sz="1100" b="0" baseline="0" dirty="0"/>
              <a:t>» som er tiltak som krever liten innsats og kan gjøres med en gang.</a:t>
            </a:r>
          </a:p>
          <a:p>
            <a:pPr>
              <a:defRPr/>
            </a:pPr>
            <a:r>
              <a:rPr lang="nb-NO" sz="1100" b="0" baseline="0" dirty="0"/>
              <a:t>Det kan også være at noen tema må kartlegges grundigere før det er mulig å utarbeide en plan for hvordan det skal håndteres. </a:t>
            </a:r>
          </a:p>
          <a:p>
            <a:pPr>
              <a:defRPr/>
            </a:pPr>
            <a:endParaRPr lang="nb-NO" sz="1100" b="0" dirty="0"/>
          </a:p>
        </p:txBody>
      </p:sp>
      <p:sp>
        <p:nvSpPr>
          <p:cNvPr id="6861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9693158-8119-4926-914D-0AF7F103E10C}" type="slidenum">
              <a:rPr lang="nb-NO" altLang="nb-NO" sz="1200"/>
              <a:pPr eaLnBrk="1" hangingPunct="1"/>
              <a:t>12</a:t>
            </a:fld>
            <a:endParaRPr lang="nb-NO" altLang="nb-NO" sz="1200"/>
          </a:p>
        </p:txBody>
      </p:sp>
    </p:spTree>
    <p:extLst>
      <p:ext uri="{BB962C8B-B14F-4D97-AF65-F5344CB8AC3E}">
        <p14:creationId xmlns:p14="http://schemas.microsoft.com/office/powerpoint/2010/main" val="133532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b-NO" sz="1200" b="1" dirty="0"/>
              <a:t>Dersom det blir tid til slutt anbefales å ta en kort evaluering av møtet</a:t>
            </a:r>
          </a:p>
          <a:p>
            <a:pPr>
              <a:defRPr/>
            </a:pPr>
            <a:r>
              <a:rPr lang="nb-NO" sz="1200" b="0" dirty="0"/>
              <a:t>Individuelt</a:t>
            </a:r>
            <a:r>
              <a:rPr lang="nb-NO" sz="1200" b="0" baseline="0" dirty="0"/>
              <a:t> eller to og to tenker gjennom spørsmålene:</a:t>
            </a:r>
            <a:endParaRPr lang="nb-NO" sz="1200" b="0" dirty="0"/>
          </a:p>
          <a:p>
            <a:pPr marL="171450" indent="-171450">
              <a:buFont typeface="Arial" charset="0"/>
              <a:buChar char="•"/>
              <a:defRPr/>
            </a:pPr>
            <a:r>
              <a:rPr lang="nb-NO" sz="1200" dirty="0"/>
              <a:t>Hva vil jeg fremheve som positivt</a:t>
            </a:r>
            <a:r>
              <a:rPr lang="nb-NO" sz="1200" baseline="0" dirty="0"/>
              <a:t> ved dagens møte</a:t>
            </a:r>
            <a:r>
              <a:rPr lang="nb-NO" sz="1200" dirty="0"/>
              <a:t>?</a:t>
            </a:r>
          </a:p>
          <a:p>
            <a:pPr marL="171450" indent="-171450">
              <a:buFont typeface="Arial" charset="0"/>
              <a:buChar char="•"/>
              <a:defRPr/>
            </a:pPr>
            <a:r>
              <a:rPr lang="nb-NO" sz="1200" dirty="0"/>
              <a:t>Hva har vi lært som vi kan gjøre annerledes neste gang?</a:t>
            </a:r>
          </a:p>
          <a:p>
            <a:pPr marL="0" indent="0">
              <a:buFont typeface="Arial" charset="0"/>
              <a:buNone/>
              <a:defRPr/>
            </a:pPr>
            <a:r>
              <a:rPr lang="nb-NO" sz="1200" dirty="0"/>
              <a:t>Få</a:t>
            </a:r>
            <a:r>
              <a:rPr lang="nb-NO" sz="1200" baseline="0" dirty="0"/>
              <a:t> opp noen av tilbakemeldingene i plenum</a:t>
            </a:r>
            <a:endParaRPr lang="nb-NO" sz="1200"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13</a:t>
            </a:fld>
            <a:endParaRPr lang="nb-NO" altLang="nb-NO" sz="1200"/>
          </a:p>
        </p:txBody>
      </p:sp>
    </p:spTree>
    <p:extLst>
      <p:ext uri="{BB962C8B-B14F-4D97-AF65-F5344CB8AC3E}">
        <p14:creationId xmlns:p14="http://schemas.microsoft.com/office/powerpoint/2010/main" val="166670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665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D211536-0647-4237-A780-9308D4E8F3CB}" type="slidenum">
              <a:rPr lang="nb-NO" altLang="nb-NO" sz="1200"/>
              <a:pPr eaLnBrk="1" hangingPunct="1"/>
              <a:t>14</a:t>
            </a:fld>
            <a:endParaRPr lang="nb-NO" altLang="nb-NO" sz="1200"/>
          </a:p>
        </p:txBody>
      </p:sp>
    </p:spTree>
    <p:extLst>
      <p:ext uri="{BB962C8B-B14F-4D97-AF65-F5344CB8AC3E}">
        <p14:creationId xmlns:p14="http://schemas.microsoft.com/office/powerpoint/2010/main" val="169491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p:txBody>
      </p:sp>
      <p:sp>
        <p:nvSpPr>
          <p:cNvPr id="665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D211536-0647-4237-A780-9308D4E8F3CB}" type="slidenum">
              <a:rPr lang="nb-NO" altLang="nb-NO" sz="1200"/>
              <a:pPr eaLnBrk="1" hangingPunct="1"/>
              <a:t>15</a:t>
            </a:fld>
            <a:endParaRPr lang="nb-NO" altLang="nb-NO" sz="1200"/>
          </a:p>
        </p:txBody>
      </p:sp>
    </p:spTree>
    <p:extLst>
      <p:ext uri="{BB962C8B-B14F-4D97-AF65-F5344CB8AC3E}">
        <p14:creationId xmlns:p14="http://schemas.microsoft.com/office/powerpoint/2010/main" val="223059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200" b="1" dirty="0"/>
              <a:t>Innramming av samtalen</a:t>
            </a:r>
          </a:p>
          <a:p>
            <a:endParaRPr lang="nb-NO" altLang="nb-NO" sz="1200" b="1" baseline="0" dirty="0"/>
          </a:p>
          <a:p>
            <a:r>
              <a:rPr lang="nb-NO" altLang="nb-NO" sz="1200" b="0" baseline="0" dirty="0"/>
              <a:t>Vi skal konsentrere oss om tema av felles interesse for medarbeiderne i enheten.</a:t>
            </a:r>
          </a:p>
          <a:p>
            <a:r>
              <a:rPr lang="nb-NO" altLang="nb-NO" sz="1200" b="0" baseline="0" dirty="0"/>
              <a:t>Individuelle problemstillinger holdes utenfor – her følges linja og ordinære rutiner.</a:t>
            </a:r>
          </a:p>
          <a:p>
            <a:endParaRPr lang="nb-NO" altLang="nb-NO" sz="1200" b="1" baseline="0" dirty="0"/>
          </a:p>
          <a:p>
            <a:r>
              <a:rPr lang="nb-NO" altLang="nb-NO" sz="1200" b="1" baseline="0" dirty="0"/>
              <a:t>Roller</a:t>
            </a:r>
          </a:p>
          <a:p>
            <a:endParaRPr lang="nb-NO" altLang="nb-NO" sz="1200" b="1" baseline="0" dirty="0"/>
          </a:p>
          <a:p>
            <a:r>
              <a:rPr lang="nb-NO" altLang="nb-NO" sz="1200" b="1" baseline="0" dirty="0"/>
              <a:t>Leder </a:t>
            </a:r>
            <a:r>
              <a:rPr lang="nb-NO" altLang="nb-NO" sz="1200" b="0" baseline="0" dirty="0"/>
              <a:t>har ansvar for at møtet blir gjennomført, og påser at tiltakene vi blir enige om følges opp. (det betyr ikke at leder har ansvar for selve gjennomføringen tiltakene, her skal alle bidra)</a:t>
            </a:r>
          </a:p>
          <a:p>
            <a:r>
              <a:rPr lang="nb-NO" altLang="nb-NO" sz="1200" b="1" baseline="0" dirty="0"/>
              <a:t>Verneombud </a:t>
            </a:r>
            <a:r>
              <a:rPr lang="nb-NO" sz="1200" dirty="0"/>
              <a:t>Verneombudet skal tas med på råd under planlegging og gjennomføring av tiltak som har betydning innenfor ombudets verneområde.</a:t>
            </a:r>
            <a:r>
              <a:rPr lang="nb-NO" sz="1200" baseline="0" dirty="0"/>
              <a:t> </a:t>
            </a:r>
            <a:br>
              <a:rPr lang="nb-NO" sz="1200" baseline="0" dirty="0"/>
            </a:br>
            <a:r>
              <a:rPr lang="nb-NO" sz="1200" baseline="0" dirty="0"/>
              <a:t>Hvis verneombudet tilhører enheten d</a:t>
            </a:r>
            <a:r>
              <a:rPr lang="nb-NO" altLang="nb-NO" sz="1200" b="0" baseline="0" dirty="0"/>
              <a:t>eltar han/hun i møtet på lik linje med andre medarbeidere. </a:t>
            </a:r>
          </a:p>
          <a:p>
            <a:r>
              <a:rPr lang="nb-NO" altLang="nb-NO" sz="1200" b="1" baseline="0" dirty="0"/>
              <a:t>Medarbeidere </a:t>
            </a:r>
            <a:r>
              <a:rPr lang="nb-NO" altLang="nb-NO" sz="1200" b="0" baseline="0" dirty="0"/>
              <a:t>bidrar aktivt i møtet og til gjennomføring av tiltak i ettertid</a:t>
            </a:r>
          </a:p>
          <a:p>
            <a:r>
              <a:rPr lang="nb-NO" altLang="nb-NO" sz="1200" b="1" baseline="0" dirty="0"/>
              <a:t>HR </a:t>
            </a:r>
            <a:r>
              <a:rPr lang="nb-NO" altLang="nb-NO" sz="1200" b="0" baseline="0" dirty="0"/>
              <a:t>kan ved behov </a:t>
            </a:r>
            <a:r>
              <a:rPr lang="nb-NO" altLang="nb-NO" sz="1200" b="0" baseline="0" dirty="0" err="1"/>
              <a:t>fasilitere</a:t>
            </a:r>
            <a:r>
              <a:rPr lang="nb-NO" altLang="nb-NO" sz="1200" b="0" baseline="0" dirty="0"/>
              <a:t> møtet og bidra til en god prosess (legge til rette for en god og åpen dialog). </a:t>
            </a:r>
          </a:p>
          <a:p>
            <a:r>
              <a:rPr lang="nb-NO" altLang="nb-NO" sz="1200" b="1" baseline="0" dirty="0"/>
              <a:t>BHT </a:t>
            </a:r>
            <a:r>
              <a:rPr lang="nb-NO" altLang="nb-NO" sz="1200" b="0" baseline="0" dirty="0"/>
              <a:t>: Ved behov for ekstern bistand kan BHT delta for å fasilitere møtet og bidra til en god prosess (legge til rette for en god og åpen dialog)</a:t>
            </a:r>
            <a:endParaRPr lang="nb-NO" altLang="nb-NO"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b="0" baseline="0" dirty="0"/>
              <a:t>Leder bør innlede og avslutte møtet også når HR eller BHT bistår.</a:t>
            </a:r>
          </a:p>
          <a:p>
            <a:endParaRPr lang="nb-NO"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2</a:t>
            </a:fld>
            <a:endParaRPr lang="nb-NO"/>
          </a:p>
        </p:txBody>
      </p:sp>
    </p:spTree>
    <p:extLst>
      <p:ext uri="{BB962C8B-B14F-4D97-AF65-F5344CB8AC3E}">
        <p14:creationId xmlns:p14="http://schemas.microsoft.com/office/powerpoint/2010/main" val="29774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Verneombud kan og bør benyttes som ressurs. </a:t>
            </a:r>
            <a:endParaRPr lang="nb-NO" dirty="0"/>
          </a:p>
          <a:p>
            <a:endParaRPr lang="nb-NO" dirty="0"/>
          </a:p>
          <a:p>
            <a:r>
              <a:rPr lang="nb-NO" dirty="0"/>
              <a:t>For</a:t>
            </a:r>
            <a:r>
              <a:rPr lang="nb-NO" baseline="0" dirty="0"/>
              <a:t> å påvirke mest mulig, inngå et konstruktivt samspill med leder. </a:t>
            </a:r>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3</a:t>
            </a:fld>
            <a:endParaRPr lang="nb-NO"/>
          </a:p>
        </p:txBody>
      </p:sp>
    </p:spTree>
    <p:extLst>
      <p:ext uri="{BB962C8B-B14F-4D97-AF65-F5344CB8AC3E}">
        <p14:creationId xmlns:p14="http://schemas.microsoft.com/office/powerpoint/2010/main" val="21191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5</a:t>
            </a:fld>
            <a:endParaRPr lang="nb-NO"/>
          </a:p>
        </p:txBody>
      </p:sp>
    </p:spTree>
    <p:extLst>
      <p:ext uri="{BB962C8B-B14F-4D97-AF65-F5344CB8AC3E}">
        <p14:creationId xmlns:p14="http://schemas.microsoft.com/office/powerpoint/2010/main" val="34912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Formål</a:t>
            </a:r>
            <a:endParaRPr lang="nb-NO" sz="1100" dirty="0"/>
          </a:p>
          <a:p>
            <a:pPr marL="228600" indent="-228600">
              <a:buAutoNum type="arabicPeriod"/>
            </a:pPr>
            <a:endParaRPr lang="nb-NO" sz="1100" dirty="0"/>
          </a:p>
          <a:p>
            <a:pPr marL="228600" indent="-228600">
              <a:buAutoNum type="arabicPeriod"/>
            </a:pPr>
            <a:r>
              <a:rPr lang="nb-NO" sz="1100" dirty="0"/>
              <a:t>Åpen dialog for å etablere eierskap og felles forståelse for nåsituasjonen</a:t>
            </a:r>
          </a:p>
          <a:p>
            <a:pPr marL="228600" indent="-228600">
              <a:buAutoNum type="arabicPeriod"/>
            </a:pPr>
            <a:r>
              <a:rPr lang="nb-NO" sz="1100" dirty="0"/>
              <a:t>Bli enige om hva vi er fornøyd</a:t>
            </a:r>
            <a:r>
              <a:rPr lang="nb-NO" sz="1100" baseline="0" dirty="0"/>
              <a:t> med som vi ønsker å bevare/forsterke og hva vi ønsker å forbedre</a:t>
            </a:r>
          </a:p>
          <a:p>
            <a:pPr marL="228600" indent="-228600">
              <a:buAutoNum type="arabicPeriod"/>
            </a:pPr>
            <a:r>
              <a:rPr lang="nb-NO" sz="1100" baseline="0" dirty="0"/>
              <a:t>Definere og prioritere forpliktende tiltak for utvikling av eget arbeidsmiljø</a:t>
            </a:r>
            <a:endParaRPr lang="nb-NO" sz="1100" dirty="0"/>
          </a:p>
          <a:p>
            <a:pPr marL="228600" indent="-228600">
              <a:buAutoNum type="arabicPeriod"/>
            </a:pPr>
            <a:endParaRPr lang="nb-NO" sz="1100" baseline="0" dirty="0"/>
          </a:p>
          <a:p>
            <a:pPr marL="0" indent="0">
              <a:buNone/>
            </a:pPr>
            <a:r>
              <a:rPr lang="nb-NO" sz="1100" b="1" baseline="0" dirty="0"/>
              <a:t>Fokus: «å gjøre noe med det vi kan gjøre noe med og som angår «alle»</a:t>
            </a:r>
          </a:p>
          <a:p>
            <a:pPr marL="0" indent="0">
              <a:buNone/>
            </a:pPr>
            <a:endParaRPr lang="nb-NO" sz="1100" baseline="0" dirty="0"/>
          </a:p>
          <a:p>
            <a:pPr marL="0" indent="0">
              <a:buNone/>
            </a:pPr>
            <a:r>
              <a:rPr lang="nb-NO" sz="1100" baseline="0" dirty="0"/>
              <a:t>Sjekk ut: høres dette ut som en god plan?</a:t>
            </a:r>
          </a:p>
          <a:p>
            <a:pPr marL="228600" indent="-228600">
              <a:buAutoNum type="arabicPeriod"/>
            </a:pPr>
            <a:endParaRPr lang="nb-NO" sz="1100" baseline="0" dirty="0"/>
          </a:p>
          <a:p>
            <a:pPr marL="0" indent="0">
              <a:buNone/>
            </a:pPr>
            <a:endParaRPr lang="nb-NO" sz="1100" baseline="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6</a:t>
            </a:fld>
            <a:endParaRPr lang="nb-NO"/>
          </a:p>
        </p:txBody>
      </p:sp>
    </p:spTree>
    <p:extLst>
      <p:ext uri="{BB962C8B-B14F-4D97-AF65-F5344CB8AC3E}">
        <p14:creationId xmlns:p14="http://schemas.microsoft.com/office/powerpoint/2010/main" val="84190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sz="1100" b="1" u="none" dirty="0"/>
              <a:t>Kan benyttes ved behov</a:t>
            </a:r>
          </a:p>
          <a:p>
            <a:endParaRPr lang="nb-NO" altLang="nb-NO" sz="1100" b="1" u="none" dirty="0"/>
          </a:p>
          <a:p>
            <a:r>
              <a:rPr lang="nb-NO" altLang="nb-NO" sz="1100" b="1" u="sng" dirty="0"/>
              <a:t>Forslag til gjennomføring </a:t>
            </a:r>
          </a:p>
          <a:p>
            <a:r>
              <a:rPr lang="nb-NO" altLang="nb-NO" sz="1100" dirty="0"/>
              <a:t>To og to summer sammen. </a:t>
            </a:r>
          </a:p>
          <a:p>
            <a:r>
              <a:rPr lang="nb-NO" altLang="nb-NO" sz="1100" dirty="0"/>
              <a:t>Fasilitator skriver opp forslagene på en flippover. </a:t>
            </a:r>
          </a:p>
          <a:p>
            <a:r>
              <a:rPr lang="nb-NO" altLang="nb-NO" sz="1100" dirty="0"/>
              <a:t>Fasilitator kan også foreslå spilleregler som ikke har kommet frem i gruppen. </a:t>
            </a:r>
          </a:p>
          <a:p>
            <a:r>
              <a:rPr lang="nb-NO" altLang="nb-NO" sz="1100" dirty="0"/>
              <a:t>Ved behov; gå gjennom spillereglene, og utfordre på at de beskrives nærmere. Hva innebærer disse spillereglene for oss i dagens møte? Hvis f.eks respekt er en spilleregel; hva innebærer dette i praksis? Hvordan behandler vi hverandre da?</a:t>
            </a:r>
          </a:p>
          <a:p>
            <a:endParaRPr lang="nb-NO" altLang="nb-NO" sz="1100" dirty="0"/>
          </a:p>
          <a:p>
            <a:r>
              <a:rPr lang="nb-NO" altLang="nb-NO" sz="1100" b="1" dirty="0"/>
              <a:t>Stikkord</a:t>
            </a:r>
          </a:p>
          <a:p>
            <a:r>
              <a:rPr lang="nb-NO" altLang="nb-NO" sz="1100" dirty="0"/>
              <a:t>Ville vel, mulighetsfokus, fokus på det</a:t>
            </a:r>
            <a:r>
              <a:rPr lang="nb-NO" altLang="nb-NO" sz="1100" baseline="0" dirty="0"/>
              <a:t> som er viktig for gruppen og det vi kan gjøre noe med, </a:t>
            </a:r>
            <a:r>
              <a:rPr lang="nb-NO" altLang="nb-NO" sz="1100" dirty="0"/>
              <a:t>hva kan jeg bidra med og hvordan, dialog, vi lytter til hverandres synspunkter, vi er nysgjerrige og hilser ulikheter velkommen, vi lufter utradisjonelle ideer, alles mening er like mye verdt, vi</a:t>
            </a:r>
            <a:r>
              <a:rPr lang="nb-NO" altLang="nb-NO" sz="1100" baseline="0" dirty="0"/>
              <a:t> bruker «parkeringsplass*» for de tema som faller utenfor det gruppen kan gjøre noe med i møtet.</a:t>
            </a:r>
          </a:p>
          <a:p>
            <a:endParaRPr lang="nb-NO" altLang="nb-NO" sz="1100" baseline="0" dirty="0"/>
          </a:p>
          <a:p>
            <a:r>
              <a:rPr lang="nb-NO" altLang="nb-NO" sz="1100" baseline="0" dirty="0"/>
              <a:t>* Parkeringsplass: bruk gjerne en flippover til å notere tema som må følges opp utenfor dette møtet.</a:t>
            </a:r>
            <a:endParaRPr lang="nb-NO" altLang="nb-NO" sz="1100" dirty="0"/>
          </a:p>
          <a:p>
            <a:endParaRPr lang="nb-NO" altLang="nb-NO" sz="1100" dirty="0"/>
          </a:p>
          <a:p>
            <a:r>
              <a:rPr lang="nb-NO" altLang="nb-NO" sz="1100" b="1" dirty="0"/>
              <a:t>Heng opp spillereglene lett synlig i møterommet</a:t>
            </a:r>
          </a:p>
          <a:p>
            <a:r>
              <a:rPr lang="nb-NO" altLang="nb-NO" sz="1100" dirty="0"/>
              <a:t>Alle kan minne hverandre om spillereglene underveis i møtet. Fasilitator har her særlig et ansvar. </a:t>
            </a:r>
          </a:p>
          <a:p>
            <a:r>
              <a:rPr lang="nb-NO" altLang="nb-NO" sz="1100" dirty="0"/>
              <a:t>Kan også spørre underveis; hvordan går det med spillereglene- holder vi oss til dem?</a:t>
            </a:r>
          </a:p>
          <a:p>
            <a:endParaRPr lang="nb-NO" altLang="nb-NO" sz="1100" dirty="0"/>
          </a:p>
        </p:txBody>
      </p:sp>
      <p:sp>
        <p:nvSpPr>
          <p:cNvPr id="604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1F3908E-F52C-4C1E-BA23-2CCD56DBC235}" type="slidenum">
              <a:rPr lang="nb-NO" altLang="nb-NO" sz="1200"/>
              <a:pPr eaLnBrk="1" hangingPunct="1"/>
              <a:t>7</a:t>
            </a:fld>
            <a:endParaRPr lang="nb-NO" altLang="nb-NO" sz="1200"/>
          </a:p>
        </p:txBody>
      </p:sp>
    </p:spTree>
    <p:extLst>
      <p:ext uri="{BB962C8B-B14F-4D97-AF65-F5344CB8AC3E}">
        <p14:creationId xmlns:p14="http://schemas.microsoft.com/office/powerpoint/2010/main" val="303862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b-NO" sz="1100" b="1" u="sng" dirty="0"/>
              <a:t>Forslag til gjennomføring </a:t>
            </a:r>
            <a:r>
              <a:rPr lang="nb-NO" sz="1100" b="0" u="none" dirty="0"/>
              <a:t>(</a:t>
            </a:r>
            <a:r>
              <a:rPr lang="nb-NO" sz="1100" b="0" u="none" dirty="0" err="1"/>
              <a:t>ca</a:t>
            </a:r>
            <a:r>
              <a:rPr lang="nb-NO" sz="1100" b="0" u="none" dirty="0"/>
              <a:t> 40 minutter)</a:t>
            </a:r>
            <a:endParaRPr lang="nb-NO" sz="1100" b="1" u="sng" dirty="0"/>
          </a:p>
          <a:p>
            <a:pPr>
              <a:defRPr/>
            </a:pPr>
            <a:endParaRPr lang="nb-NO" sz="1100" i="1" dirty="0"/>
          </a:p>
          <a:p>
            <a:r>
              <a:rPr lang="nb-NO" altLang="nb-NO" b="1" dirty="0"/>
              <a:t>Gruppearbeid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u="none" dirty="0"/>
              <a:t>Medarbeiderne</a:t>
            </a:r>
            <a:r>
              <a:rPr lang="nb-NO" altLang="nb-NO" sz="1200" u="none" baseline="0" dirty="0"/>
              <a:t> deles inn i grupper på 3-6 personer (avhengig av antall deltakere i møtet). </a:t>
            </a:r>
            <a:r>
              <a:rPr lang="nb-NO" altLang="nb-NO" dirty="0"/>
              <a:t>Gruppa velger</a:t>
            </a:r>
            <a:r>
              <a:rPr lang="nb-NO" altLang="nb-NO" baseline="0" dirty="0"/>
              <a:t> en ordstyrer som skriver på flippoverark inntil 3-4 bevaringsområder.</a:t>
            </a:r>
            <a:r>
              <a:rPr lang="nb-NO" altLang="nb-NO"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baseline="0" dirty="0"/>
              <a:t>Post it lapper kan brukes som supplement (lappene klistres på flippoverarkene, noe som gjør det enklere å gruppere/flytte lapper når alle har presentert sine tema)</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228600" indent="-228600">
              <a:buAutoNum type="arabicPeriod"/>
            </a:pPr>
            <a:r>
              <a:rPr lang="nb-NO" altLang="nb-NO" baseline="0" dirty="0"/>
              <a:t>Individuell refleksjon</a:t>
            </a:r>
          </a:p>
          <a:p>
            <a:pPr marL="228600" indent="-228600">
              <a:buAutoNum type="arabicPeriod"/>
            </a:pPr>
            <a:r>
              <a:rPr lang="nb-NO" altLang="nb-NO" baseline="0" dirty="0"/>
              <a:t>Alle kommer med sine eksempler</a:t>
            </a:r>
          </a:p>
          <a:p>
            <a:pPr marL="0" indent="0">
              <a:buNone/>
            </a:pPr>
            <a:endParaRPr lang="nb-NO" altLang="nb-NO" baseline="0" dirty="0"/>
          </a:p>
          <a:p>
            <a:pPr marL="228600" indent="-228600">
              <a:buAutoNum type="arabicPeriod"/>
            </a:pPr>
            <a:r>
              <a:rPr lang="nb-NO" altLang="nb-NO" baseline="0" dirty="0"/>
              <a:t>Diskuter i gruppa – spørsmål 1: </a:t>
            </a:r>
          </a:p>
          <a:p>
            <a:pPr marL="685800" lvl="1" indent="-228600">
              <a:buAutoNum type="arabicPeriod"/>
            </a:pPr>
            <a:r>
              <a:rPr lang="nb-NO" altLang="nb-NO" baseline="0" dirty="0"/>
              <a:t>Hvordan er dette forholdet med på å skape arbeidsglede/jobbengasjement?</a:t>
            </a:r>
          </a:p>
          <a:p>
            <a:pPr marL="685800" lvl="1" indent="-228600">
              <a:buAutoNum type="arabicPeriod"/>
            </a:pPr>
            <a:r>
              <a:rPr lang="nb-NO" altLang="nb-NO" baseline="0" dirty="0"/>
              <a:t>Hva er det som gjør at nettopp dette fungerer bra hos oss?</a:t>
            </a:r>
          </a:p>
          <a:p>
            <a:pPr marL="228600" lvl="0" indent="-228600">
              <a:buAutoNum type="arabicPeriod"/>
            </a:pPr>
            <a:r>
              <a:rPr lang="nb-NO" altLang="nb-NO" baseline="0" dirty="0"/>
              <a:t>Bli enige om hvilke 2 bevaringsområder dere mener er viktigst å videreføre. </a:t>
            </a:r>
          </a:p>
          <a:p>
            <a:pPr marL="228600" lvl="0" indent="-228600">
              <a:buAutoNum type="arabicPeriod"/>
            </a:pPr>
            <a:endParaRPr lang="nb-NO" altLang="nb-NO" baseline="0" dirty="0"/>
          </a:p>
          <a:p>
            <a:pPr marL="0" lvl="0" indent="0">
              <a:buNone/>
            </a:pPr>
            <a:endParaRPr lang="nb-NO" altLang="nb-NO" baseline="0" dirty="0"/>
          </a:p>
          <a:p>
            <a:pPr marL="0" indent="0">
              <a:buNone/>
            </a:pPr>
            <a:r>
              <a:rPr lang="nb-NO" altLang="nb-NO" baseline="0" dirty="0"/>
              <a:t>5.   Diskuter i gruppa – spørsmål 2: </a:t>
            </a:r>
          </a:p>
          <a:p>
            <a:pPr marL="685800" lvl="1" indent="-228600">
              <a:buAutoNum type="arabicPeriod"/>
            </a:pPr>
            <a:r>
              <a:rPr lang="nb-NO" altLang="nb-NO" baseline="0" dirty="0"/>
              <a:t>På hvilken måte er dette tema med på å hindre arbeidsglede/jobbengasjement?</a:t>
            </a:r>
          </a:p>
          <a:p>
            <a:pPr marL="685800" lvl="1" indent="-228600">
              <a:buAutoNum type="arabicPeriod"/>
            </a:pPr>
            <a:r>
              <a:rPr lang="nb-NO" altLang="nb-NO" baseline="0" dirty="0"/>
              <a:t>Hva er det som kan forbedres på disse områdene?</a:t>
            </a:r>
          </a:p>
          <a:p>
            <a:pPr marL="685800" lvl="1" indent="-228600">
              <a:buAutoNum type="arabicPeriod"/>
            </a:pPr>
            <a:r>
              <a:rPr lang="nb-NO" altLang="nb-NO" baseline="0" dirty="0"/>
              <a:t>Hvordan kan vi bruke våre erfaring fra bevaringsområdene til å forbedre disse forholdene?</a:t>
            </a:r>
          </a:p>
          <a:p>
            <a:pPr marL="228600" lvl="0" indent="-228600">
              <a:buAutoNum type="arabicPeriod"/>
            </a:pPr>
            <a:r>
              <a:rPr lang="nb-NO" altLang="nb-NO" baseline="0" dirty="0"/>
              <a:t>Bli enige om hvilke 2 forbedringsområder dere mener er viktigst å videreføre</a:t>
            </a:r>
          </a:p>
          <a:p>
            <a:pPr marL="228600" lvl="0" indent="-228600">
              <a:buAutoNum type="arabicPeriod"/>
            </a:pPr>
            <a:endParaRPr lang="nb-NO" altLang="nb-NO" baseline="0" dirty="0"/>
          </a:p>
          <a:p>
            <a:pPr marL="228600" lvl="0" indent="-228600">
              <a:buAutoNum type="arabicPeriod"/>
            </a:pPr>
            <a:endParaRPr lang="nb-NO" altLang="nb-NO" baseline="0" dirty="0"/>
          </a:p>
          <a:p>
            <a:pPr marL="0" lvl="0" indent="0">
              <a:buNone/>
            </a:pPr>
            <a:r>
              <a:rPr lang="nb-NO" altLang="nb-NO" b="1" baseline="0" dirty="0"/>
              <a:t>Felles oppsummering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baseline="0" dirty="0"/>
              <a:t>En fra hver gruppe presenterer sine tema i plenum og flippoverark henges opp. </a:t>
            </a:r>
            <a:r>
              <a:rPr lang="nb-NO" altLang="nb-NO" sz="1200" dirty="0"/>
              <a:t>Deretter markeres/grupperes</a:t>
            </a:r>
            <a:r>
              <a:rPr lang="nb-NO" altLang="nb-NO" sz="1200" baseline="0" dirty="0"/>
              <a:t> lapper med </a:t>
            </a:r>
            <a:r>
              <a:rPr lang="nb-NO" altLang="nb-NO" sz="1200" dirty="0"/>
              <a:t>samme tema. Vurdere om forslagene «er noe vi kan gjøre noe med og som</a:t>
            </a:r>
            <a:r>
              <a:rPr lang="nb-NO" altLang="nb-NO" sz="1200" baseline="0" dirty="0"/>
              <a:t> angår «alle»</a:t>
            </a:r>
            <a:r>
              <a:rPr lang="nb-NO" altLang="nb-NO" sz="1200" dirty="0"/>
              <a:t>.  Tema som evt. må håndteres utenfor gruppen/i andre fora settes på «parkeringsplassen». </a:t>
            </a:r>
          </a:p>
          <a:p>
            <a:pPr marL="0" lvl="0" indent="0">
              <a:buNone/>
            </a:pPr>
            <a:endParaRPr lang="nb-NO" altLang="nb-NO" b="0" baseline="0" dirty="0"/>
          </a:p>
          <a:p>
            <a:pPr marL="0" lvl="0" indent="0">
              <a:buNone/>
            </a:pPr>
            <a:endParaRPr lang="nb-NO" altLang="nb-NO" b="0" baseline="0" dirty="0"/>
          </a:p>
        </p:txBody>
      </p:sp>
      <p:sp>
        <p:nvSpPr>
          <p:cNvPr id="604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1F3908E-F52C-4C1E-BA23-2CCD56DBC235}" type="slidenum">
              <a:rPr lang="nb-NO" altLang="nb-NO" sz="1200"/>
              <a:pPr eaLnBrk="1" hangingPunct="1"/>
              <a:t>8</a:t>
            </a:fld>
            <a:endParaRPr lang="nb-NO" altLang="nb-NO" sz="1200"/>
          </a:p>
        </p:txBody>
      </p:sp>
    </p:spTree>
    <p:extLst>
      <p:ext uri="{BB962C8B-B14F-4D97-AF65-F5344CB8AC3E}">
        <p14:creationId xmlns:p14="http://schemas.microsoft.com/office/powerpoint/2010/main" val="258698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100" b="1" u="sng" dirty="0"/>
              <a:t>Forslag til gjennomføring</a:t>
            </a:r>
            <a:r>
              <a:rPr lang="nb-NO" sz="1100" b="0" u="none" dirty="0"/>
              <a:t> (</a:t>
            </a:r>
            <a:r>
              <a:rPr lang="nb-NO" sz="1100" b="0" u="none" dirty="0" err="1"/>
              <a:t>ca</a:t>
            </a:r>
            <a:r>
              <a:rPr lang="nb-NO" sz="1100" b="0" u="none" dirty="0"/>
              <a:t> 20  minutter)</a:t>
            </a:r>
          </a:p>
          <a:p>
            <a:pPr>
              <a:defRPr/>
            </a:pPr>
            <a:endParaRPr lang="nb-NO" sz="1100" b="0" u="none" dirty="0"/>
          </a:p>
          <a:p>
            <a:r>
              <a:rPr lang="nb-NO" altLang="nb-NO" sz="1100" b="1" i="0" dirty="0"/>
              <a:t>Prioritering </a:t>
            </a:r>
            <a:endParaRPr lang="nb-NO" altLang="nb-NO" sz="1100" b="0" i="0" dirty="0"/>
          </a:p>
          <a:p>
            <a:r>
              <a:rPr lang="nb-NO" altLang="nb-NO" sz="1100" dirty="0"/>
              <a:t>Be hver enkelt prioritere 1-2 bevaringsområder og 1-2 forbedringsområder. Hvert prioritert område får en stemme. </a:t>
            </a:r>
          </a:p>
          <a:p>
            <a:r>
              <a:rPr lang="nb-NO" altLang="nb-NO" sz="1100" dirty="0"/>
              <a:t>Hvilke 1-2 bevaringsområder og forbedringsområder får flest stemmer? </a:t>
            </a:r>
          </a:p>
          <a:p>
            <a:r>
              <a:rPr lang="nb-NO" altLang="nb-NO" sz="1100" dirty="0"/>
              <a:t>Få aksept for at alle i gruppen vil forplikte seg til å jobbe videre med disse. </a:t>
            </a:r>
          </a:p>
          <a:p>
            <a:endParaRPr lang="nb-NO" altLang="nb-NO" sz="1100" dirty="0"/>
          </a:p>
          <a:p>
            <a:r>
              <a:rPr lang="nb-NO" altLang="nb-NO" sz="1100" dirty="0"/>
              <a:t>En  måte å strukturere prioritering</a:t>
            </a:r>
            <a:r>
              <a:rPr lang="nb-NO" altLang="nb-NO" sz="1100" baseline="0" dirty="0"/>
              <a:t>en på er å nummerere alle bevarings- og forbedringsområdene – og be hver enkelt si nummeret på det/de områdene vedkommende mener er viktigst.</a:t>
            </a:r>
          </a:p>
          <a:p>
            <a:r>
              <a:rPr lang="nb-NO" altLang="nb-NO" sz="1100" baseline="0" dirty="0"/>
              <a:t>Alternativt kan alle gå opp og sette en strek ved de områdene vedkommende mener er viktigst.</a:t>
            </a:r>
          </a:p>
          <a:p>
            <a:endParaRPr lang="nb-NO" altLang="nb-NO" sz="1100" baseline="0" dirty="0"/>
          </a:p>
          <a:p>
            <a:endParaRPr lang="nb-NO" altLang="nb-NO" sz="1100" baseline="0" dirty="0"/>
          </a:p>
          <a:p>
            <a:endParaRPr lang="nb-NO" altLang="nb-NO" sz="1100" dirty="0"/>
          </a:p>
          <a:p>
            <a:pPr>
              <a:defRPr/>
            </a:pPr>
            <a:endParaRPr lang="nb-NO" sz="1100" b="1" u="sng" dirty="0"/>
          </a:p>
          <a:p>
            <a:pPr>
              <a:defRPr/>
            </a:pPr>
            <a:r>
              <a:rPr lang="nb-NO" sz="1100" dirty="0"/>
              <a:t> </a:t>
            </a:r>
          </a:p>
          <a:p>
            <a:pPr>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10</a:t>
            </a:fld>
            <a:endParaRPr lang="nb-NO"/>
          </a:p>
        </p:txBody>
      </p:sp>
    </p:spTree>
    <p:extLst>
      <p:ext uri="{BB962C8B-B14F-4D97-AF65-F5344CB8AC3E}">
        <p14:creationId xmlns:p14="http://schemas.microsoft.com/office/powerpoint/2010/main" val="75770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b="1" u="sng" dirty="0"/>
              <a:t>Forslag til gjennomføring</a:t>
            </a:r>
            <a:r>
              <a:rPr lang="nb-NO" sz="1100" b="0" u="none" dirty="0"/>
              <a:t> (</a:t>
            </a:r>
            <a:r>
              <a:rPr lang="nb-NO" sz="1100" b="0" u="none" dirty="0" err="1"/>
              <a:t>ca</a:t>
            </a:r>
            <a:r>
              <a:rPr lang="nb-NO" sz="1100" b="0" u="none" dirty="0"/>
              <a:t> 40 minutter)</a:t>
            </a:r>
          </a:p>
          <a:p>
            <a:r>
              <a:rPr lang="nb-NO" altLang="nb-NO" sz="1100" b="0" baseline="0" dirty="0"/>
              <a:t>Fortsett med arbeid i grupper – og gjerne den samme gruppeinndelingen</a:t>
            </a:r>
          </a:p>
          <a:p>
            <a:endParaRPr lang="nb-NO" altLang="nb-NO" sz="1100" b="0" baseline="0" dirty="0"/>
          </a:p>
          <a:p>
            <a:r>
              <a:rPr lang="nb-NO" altLang="nb-NO" sz="1100" b="1" baseline="0" dirty="0"/>
              <a:t>Definere tiltak </a:t>
            </a:r>
            <a:r>
              <a:rPr lang="nb-NO" altLang="nb-NO" sz="1100" b="0" baseline="0" dirty="0"/>
              <a:t>(</a:t>
            </a:r>
            <a:r>
              <a:rPr lang="nb-NO" altLang="nb-NO" sz="1100" b="0" baseline="0" dirty="0" err="1"/>
              <a:t>ca</a:t>
            </a:r>
            <a:r>
              <a:rPr lang="nb-NO" altLang="nb-NO" sz="1100" b="0" baseline="0" dirty="0"/>
              <a:t> 15 minutter)</a:t>
            </a:r>
            <a:endParaRPr lang="nb-NO" altLang="nb-NO" sz="1100" b="1" baseline="0" dirty="0"/>
          </a:p>
          <a:p>
            <a:r>
              <a:rPr lang="nb-NO" altLang="nb-NO" sz="1100" b="0" baseline="0" dirty="0"/>
              <a:t>Enten: Forslag til tiltak skrives på </a:t>
            </a:r>
            <a:r>
              <a:rPr lang="nb-NO" altLang="nb-NO" sz="1100" b="0" baseline="0" dirty="0" err="1"/>
              <a:t>post-it</a:t>
            </a:r>
            <a:r>
              <a:rPr lang="nb-NO" altLang="nb-NO" sz="1100" b="0" baseline="0" dirty="0"/>
              <a:t> lapper</a:t>
            </a:r>
          </a:p>
          <a:p>
            <a:r>
              <a:rPr lang="nb-NO" altLang="nb-NO" sz="1100" b="0" baseline="0" dirty="0"/>
              <a:t>Eller: Gruppen noterer på et ark</a:t>
            </a:r>
          </a:p>
          <a:p>
            <a:endParaRPr lang="nb-NO" altLang="nb-NO" sz="1100" b="0" baseline="0" dirty="0"/>
          </a:p>
          <a:p>
            <a:r>
              <a:rPr lang="nb-NO" altLang="nb-NO" sz="1100" b="1" baseline="0" dirty="0"/>
              <a:t>Presentasjon </a:t>
            </a:r>
            <a:r>
              <a:rPr lang="nb-NO" altLang="nb-NO" sz="1100" b="0" baseline="0" dirty="0"/>
              <a:t>(</a:t>
            </a:r>
            <a:r>
              <a:rPr lang="nb-NO" altLang="nb-NO" sz="1100" b="0" baseline="0" dirty="0" err="1"/>
              <a:t>ca</a:t>
            </a:r>
            <a:r>
              <a:rPr lang="nb-NO" altLang="nb-NO" sz="1100" b="0" baseline="0" dirty="0"/>
              <a:t> 10 minutter)</a:t>
            </a:r>
          </a:p>
          <a:p>
            <a:r>
              <a:rPr lang="nb-NO" altLang="nb-NO" sz="1100" b="0" baseline="0" dirty="0"/>
              <a:t>Enten gruppene presenterer sine forslag ved å plassere </a:t>
            </a:r>
            <a:r>
              <a:rPr lang="nb-NO" altLang="nb-NO" sz="1100" b="0" baseline="0" dirty="0" err="1"/>
              <a:t>post-it</a:t>
            </a:r>
            <a:r>
              <a:rPr lang="nb-NO" altLang="nb-NO" sz="1100" b="0" baseline="0" dirty="0"/>
              <a:t> lappene under tilhørende bevarings og forbedringsområde</a:t>
            </a:r>
          </a:p>
          <a:p>
            <a:r>
              <a:rPr lang="nb-NO" altLang="nb-NO" sz="1100" b="0" baseline="0" dirty="0"/>
              <a:t>Eller: </a:t>
            </a:r>
            <a:r>
              <a:rPr lang="nb-NO" altLang="nb-NO" sz="1100" b="0" baseline="0" dirty="0" err="1"/>
              <a:t>Fasilitator</a:t>
            </a:r>
            <a:r>
              <a:rPr lang="nb-NO" altLang="nb-NO" sz="1100" b="0" baseline="0" dirty="0"/>
              <a:t> skriver opp forslagene på flippoverarkene med bevarings- og forbedringsområder</a:t>
            </a:r>
          </a:p>
          <a:p>
            <a:endParaRPr lang="nb-NO" altLang="nb-NO" sz="1100" b="0" baseline="0" dirty="0"/>
          </a:p>
          <a:p>
            <a:r>
              <a:rPr lang="nb-NO" altLang="nb-NO" sz="1100" b="1" baseline="0" dirty="0"/>
              <a:t>Prioritering </a:t>
            </a:r>
            <a:r>
              <a:rPr lang="nb-NO" altLang="nb-NO" sz="1100" b="0" baseline="0" dirty="0"/>
              <a:t>(</a:t>
            </a:r>
            <a:r>
              <a:rPr lang="nb-NO" altLang="nb-NO" sz="1100" b="0" baseline="0" dirty="0" err="1"/>
              <a:t>ca</a:t>
            </a:r>
            <a:r>
              <a:rPr lang="nb-NO" altLang="nb-NO" sz="1100" b="0" baseline="0" dirty="0"/>
              <a:t> 15 minutter) </a:t>
            </a:r>
            <a:endParaRPr lang="nb-NO" altLang="nb-NO" sz="1100" b="1" baseline="0" dirty="0"/>
          </a:p>
          <a:p>
            <a:r>
              <a:rPr lang="nb-NO" altLang="nb-NO" sz="1100" b="0" baseline="0" dirty="0"/>
              <a:t>For at tiltakene skal bli gjennomført bør de ikke være for mange (avhengig av type tiltak og hva de krever av tid og innsats).</a:t>
            </a:r>
          </a:p>
          <a:p>
            <a:r>
              <a:rPr lang="nb-NO" altLang="nb-NO" sz="1100" b="0" baseline="0" dirty="0"/>
              <a:t>Bruk gjerne en prioriteringsmatrise: Vertikal akse: Innsats (stor nederst/liten øverst) Horisontal akse: Effekt (liten til venstre, stor til høyre)</a:t>
            </a:r>
          </a:p>
          <a:p>
            <a:endParaRPr lang="nb-NO" altLang="nb-NO" sz="1100" b="1" baseline="0" dirty="0"/>
          </a:p>
          <a:p>
            <a:endParaRPr lang="nb-NO" altLang="nb-NO" sz="1100" b="1" baseline="0" dirty="0"/>
          </a:p>
          <a:p>
            <a:r>
              <a:rPr lang="nb-NO" altLang="nb-NO" sz="1100" b="1" baseline="0" dirty="0"/>
              <a:t>Hva ønsker hver enkelt å bidra med?</a:t>
            </a:r>
            <a:endParaRPr lang="nb-NO" altLang="nb-NO" sz="1100" b="0" baseline="0" dirty="0"/>
          </a:p>
          <a:p>
            <a:r>
              <a:rPr lang="nb-NO" altLang="nb-NO" sz="1100" b="0" baseline="0" dirty="0"/>
              <a:t>Minn om et felles ansvar for utvikling av eget arbeidsmiljø, og at alle tenker gjennom: </a:t>
            </a:r>
          </a:p>
          <a:p>
            <a:r>
              <a:rPr lang="nb-NO" altLang="nb-NO" sz="1100" b="0" baseline="0" dirty="0"/>
              <a:t>Hva kan du gjøre (alene eller sammen med andre) for å bidra til økt arbeidsglede/engasjement for deg selv og dine kolleger?</a:t>
            </a: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0" baseline="0" dirty="0"/>
              <a:t>Avhengig av tema som kommer opp forsøk å forankre små tiltak hos hver medarbeider.</a:t>
            </a:r>
          </a:p>
          <a:p>
            <a:r>
              <a:rPr lang="nb-NO" altLang="nb-NO" sz="1100" b="0" baseline="0" dirty="0"/>
              <a:t>Tips: Skriv en setning eller to om hva du kan bidra med – leder tar det med i utarbeidelsen av handlingsplanen. </a:t>
            </a:r>
          </a:p>
          <a:p>
            <a:endParaRPr lang="nb-NO" altLang="nb-NO" sz="1100" b="0" baseline="0" dirty="0"/>
          </a:p>
          <a:p>
            <a:r>
              <a:rPr lang="nb-NO" altLang="nb-NO" sz="1100" b="1" baseline="0" dirty="0"/>
              <a:t>Ansvar og tidsfrist fastsettes for hvert enkelt tiltak – dette kan evt. gjøres i etterkant av møtet</a:t>
            </a:r>
          </a:p>
          <a:p>
            <a:pPr marL="0" marR="0" lvl="1"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endParaRPr lang="nb-NO"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11</a:t>
            </a:fld>
            <a:endParaRPr lang="nb-NO"/>
          </a:p>
        </p:txBody>
      </p:sp>
    </p:spTree>
    <p:extLst>
      <p:ext uri="{BB962C8B-B14F-4D97-AF65-F5344CB8AC3E}">
        <p14:creationId xmlns:p14="http://schemas.microsoft.com/office/powerpoint/2010/main" val="2767771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8"/>
            <a:ext cx="6858000" cy="1519413"/>
          </a:xfrm>
        </p:spPr>
        <p:txBody>
          <a:bodyPr anchor="b">
            <a:normAutofit/>
          </a:bodyPr>
          <a:lstStyle>
            <a:lvl1pPr algn="l">
              <a:defRPr sz="4112"/>
            </a:lvl1pPr>
          </a:lstStyle>
          <a:p>
            <a:r>
              <a:rPr lang="en-US"/>
              <a:t>Click to edit Master title style</a:t>
            </a:r>
            <a:endParaRPr lang="nb-NO" dirty="0"/>
          </a:p>
        </p:txBody>
      </p:sp>
      <p:sp>
        <p:nvSpPr>
          <p:cNvPr id="3" name="Undertittel 2"/>
          <p:cNvSpPr>
            <a:spLocks noGrp="1"/>
          </p:cNvSpPr>
          <p:nvPr>
            <p:ph type="subTitle" idx="1"/>
          </p:nvPr>
        </p:nvSpPr>
        <p:spPr>
          <a:xfrm>
            <a:off x="512486" y="3860488"/>
            <a:ext cx="6858000"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14.04.2026</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512486" y="5393114"/>
            <a:ext cx="2467524" cy="389924"/>
          </a:xfrm>
        </p:spPr>
        <p:txBody>
          <a:bodyPr anchor="t">
            <a:normAutofit/>
          </a:bodyPr>
          <a:lstStyle>
            <a:lvl1pPr>
              <a:defRPr sz="949"/>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8361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12487" y="3184377"/>
            <a:ext cx="8104868" cy="2337559"/>
          </a:xfrm>
        </p:spPr>
        <p:txBody>
          <a:bodyPr anchor="b">
            <a:normAutofit/>
          </a:bodyPr>
          <a:lstStyle>
            <a:lvl1pPr>
              <a:defRPr sz="6326" cap="all" baseline="0"/>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37445DD2-C695-4299-AC1B-24FD5C2AEEF1}"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9213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12487" y="3910662"/>
            <a:ext cx="8104868" cy="1519413"/>
          </a:xfrm>
        </p:spPr>
        <p:txBody>
          <a:bodyPr anchor="b">
            <a:normAutofit/>
          </a:bodyPr>
          <a:lstStyle>
            <a:lvl1pPr>
              <a:defRPr sz="4112" cap="all" baseline="0"/>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A5179A3B-C2A6-4C37-9342-F1715891713E}"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824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6" y="2456019"/>
            <a:ext cx="251497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6102378" y="2456019"/>
            <a:ext cx="251497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3283705" y="2456019"/>
            <a:ext cx="251497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977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5955199" y="-1"/>
            <a:ext cx="3188801" cy="6861662"/>
          </a:xfrm>
          <a:prstGeom prst="rect">
            <a:avLst/>
          </a:prstGeom>
          <a:blipFill>
            <a:blip r:embed="rId2"/>
            <a:stretch>
              <a:fillRect/>
            </a:stretch>
          </a:blipFill>
        </p:spPr>
        <p:txBody>
          <a:bodyPr lIns="0" tIns="1800000" rIns="0" bIns="0"/>
          <a:lstStyle>
            <a:lvl1pPr marL="0" indent="0" algn="ctr">
              <a:buNone/>
              <a:defRPr sz="1582">
                <a:solidFill>
                  <a:schemeClr val="lt1"/>
                </a:solidFill>
              </a:defRPr>
            </a:lvl1pPr>
          </a:lstStyle>
          <a:p>
            <a:r>
              <a:rPr lang="en-US"/>
              <a:t>Click icon to add picture</a:t>
            </a:r>
          </a:p>
        </p:txBody>
      </p:sp>
      <p:sp>
        <p:nvSpPr>
          <p:cNvPr id="2" name="Tittel 1"/>
          <p:cNvSpPr>
            <a:spLocks noGrp="1"/>
          </p:cNvSpPr>
          <p:nvPr>
            <p:ph type="title"/>
          </p:nvPr>
        </p:nvSpPr>
        <p:spPr>
          <a:xfrm>
            <a:off x="512487" y="1669559"/>
            <a:ext cx="5286196" cy="467511"/>
          </a:xfrm>
        </p:spPr>
        <p:txBody>
          <a:bodyPr>
            <a:normAutofit/>
          </a:body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2428312B-7798-40ED-A035-10770DB00F7A}"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6" y="2456019"/>
            <a:ext cx="251497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3283705" y="2456019"/>
            <a:ext cx="251497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29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5955199" y="-1"/>
            <a:ext cx="3188801" cy="6861662"/>
          </a:xfrm>
          <a:prstGeom prst="rect">
            <a:avLst/>
          </a:prstGeom>
          <a:blipFill>
            <a:blip r:embed="rId2"/>
            <a:stretch>
              <a:fillRect/>
            </a:stretch>
          </a:blipFill>
        </p:spPr>
        <p:txBody>
          <a:bodyPr lIns="0" tIns="1800000" rIns="0" bIns="0"/>
          <a:lstStyle>
            <a:lvl1pPr marL="0" indent="0" algn="ctr">
              <a:buNone/>
              <a:defRPr sz="1582">
                <a:solidFill>
                  <a:schemeClr val="lt1"/>
                </a:solidFill>
              </a:defRPr>
            </a:lvl1pPr>
          </a:lstStyle>
          <a:p>
            <a:r>
              <a:rPr lang="en-US"/>
              <a:t>Click icon to add picture</a:t>
            </a:r>
          </a:p>
        </p:txBody>
      </p:sp>
      <p:sp>
        <p:nvSpPr>
          <p:cNvPr id="2" name="Tittel 1"/>
          <p:cNvSpPr>
            <a:spLocks noGrp="1"/>
          </p:cNvSpPr>
          <p:nvPr>
            <p:ph type="title"/>
          </p:nvPr>
        </p:nvSpPr>
        <p:spPr>
          <a:xfrm>
            <a:off x="512486" y="1669559"/>
            <a:ext cx="5286197" cy="467511"/>
          </a:xfrm>
        </p:spPr>
        <p:txBody>
          <a:bodyPr>
            <a:normAutofit/>
          </a:bodyPr>
          <a:lstStyle>
            <a:lvl1pPr>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B9634CC7-E3B2-4479-B6C0-79EEF0F9A883}"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5" y="2456019"/>
            <a:ext cx="5286197"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73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3193471" y="0"/>
            <a:ext cx="5950530" cy="6861662"/>
          </a:xfrm>
          <a:prstGeom prst="rect">
            <a:avLst/>
          </a:prstGeom>
          <a:blipFill>
            <a:blip r:embed="rId2"/>
            <a:stretch>
              <a:fillRect/>
            </a:stretch>
          </a:blipFill>
        </p:spPr>
        <p:txBody>
          <a:bodyPr lIns="0" tIns="1800000" rIns="0" bIns="0" anchor="t" anchorCtr="1">
            <a:normAutofit/>
          </a:bodyPr>
          <a:lstStyle>
            <a:lvl1pPr marL="0" indent="0" algn="ctr">
              <a:buNone/>
              <a:defRPr sz="1582">
                <a:solidFill>
                  <a:schemeClr val="lt1"/>
                </a:solidFill>
              </a:defRPr>
            </a:lvl1pPr>
          </a:lstStyle>
          <a:p>
            <a:r>
              <a:rPr lang="en-US"/>
              <a:t>Click icon to add picture</a:t>
            </a:r>
          </a:p>
        </p:txBody>
      </p:sp>
      <p:sp>
        <p:nvSpPr>
          <p:cNvPr id="2" name="Tittel 1"/>
          <p:cNvSpPr>
            <a:spLocks noGrp="1"/>
          </p:cNvSpPr>
          <p:nvPr>
            <p:ph type="title"/>
          </p:nvPr>
        </p:nvSpPr>
        <p:spPr>
          <a:xfrm>
            <a:off x="512486" y="1202046"/>
            <a:ext cx="2562429" cy="935024"/>
          </a:xfrm>
        </p:spPr>
        <p:txBody>
          <a:body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46A29C55-1BA0-412E-ABBB-4EAB1E916431}" type="datetime1">
              <a:rPr lang="nb-NO" smtClean="0"/>
              <a:t>14.04.2026</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6" y="2456019"/>
            <a:ext cx="2562429" cy="3291572"/>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930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9144000" cy="6861662"/>
          </a:xfrm>
          <a:prstGeom prst="rect">
            <a:avLst/>
          </a:prstGeom>
          <a:blipFill>
            <a:blip r:embed="rId2"/>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14.04.2026</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512486" y="683635"/>
            <a:ext cx="529460" cy="419050"/>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512488" y="6170432"/>
            <a:ext cx="1219604" cy="191842"/>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791847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12487" y="3176675"/>
            <a:ext cx="8104868" cy="2279120"/>
          </a:xfrm>
        </p:spPr>
        <p:txBody>
          <a:bodyPr anchor="b">
            <a:normAutofit/>
          </a:bodyPr>
          <a:lstStyle>
            <a:lvl1pPr>
              <a:defRPr sz="4112"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512487" y="5595674"/>
            <a:ext cx="8104868" cy="194797"/>
          </a:xfrm>
        </p:spPr>
        <p:txBody>
          <a:bodyPr>
            <a:normAutofit/>
          </a:bodyPr>
          <a:lstStyle>
            <a:lvl1pPr marL="0" indent="0">
              <a:buNone/>
              <a:defRPr sz="949"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97277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9144000" cy="6861662"/>
          </a:xfrm>
          <a:prstGeom prst="rect">
            <a:avLst/>
          </a:prstGeom>
          <a:blipFill>
            <a:blip r:embed="rId2"/>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2" name="Tittel 1"/>
          <p:cNvSpPr>
            <a:spLocks noGrp="1"/>
          </p:cNvSpPr>
          <p:nvPr>
            <p:ph type="title" hasCustomPrompt="1"/>
          </p:nvPr>
        </p:nvSpPr>
        <p:spPr>
          <a:xfrm>
            <a:off x="512487" y="3936383"/>
            <a:ext cx="8104868" cy="1519413"/>
          </a:xfrm>
        </p:spPr>
        <p:txBody>
          <a:bodyPr anchor="b">
            <a:normAutofit/>
          </a:bodyPr>
          <a:lstStyle>
            <a:lvl1pPr>
              <a:defRPr sz="4112"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14.04.2026</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512487" y="5595674"/>
            <a:ext cx="8104868" cy="194797"/>
          </a:xfrm>
        </p:spPr>
        <p:txBody>
          <a:bodyPr>
            <a:normAutofit/>
          </a:bodyPr>
          <a:lstStyle>
            <a:lvl1pPr marL="0" indent="0">
              <a:buNone/>
              <a:defRPr sz="949"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512486" y="683635"/>
            <a:ext cx="529460" cy="419050"/>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512488" y="6170432"/>
            <a:ext cx="1219604" cy="191842"/>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238823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512487" y="2456019"/>
            <a:ext cx="3891095" cy="329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726260" y="2456019"/>
            <a:ext cx="3891095" cy="329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14.04.2026</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1516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8"/>
            <a:ext cx="5206476" cy="1519413"/>
          </a:xfrm>
        </p:spPr>
        <p:txBody>
          <a:bodyPr anchor="b">
            <a:normAutofit/>
          </a:bodyPr>
          <a:lstStyle>
            <a:lvl1pPr algn="l">
              <a:defRPr sz="4112"/>
            </a:lvl1pPr>
          </a:lstStyle>
          <a:p>
            <a:r>
              <a:rPr lang="en-US"/>
              <a:t>Click to edit Master title style</a:t>
            </a:r>
            <a:endParaRPr lang="nb-NO" dirty="0"/>
          </a:p>
        </p:txBody>
      </p:sp>
      <p:sp>
        <p:nvSpPr>
          <p:cNvPr id="3" name="Undertittel 2"/>
          <p:cNvSpPr>
            <a:spLocks noGrp="1"/>
          </p:cNvSpPr>
          <p:nvPr>
            <p:ph type="subTitle" idx="1"/>
          </p:nvPr>
        </p:nvSpPr>
        <p:spPr>
          <a:xfrm>
            <a:off x="512486" y="3860488"/>
            <a:ext cx="5206476"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5955199" y="-1"/>
            <a:ext cx="3188801" cy="6861662"/>
          </a:xfrm>
          <a:prstGeom prst="rect">
            <a:avLst/>
          </a:prstGeom>
          <a:blipFill>
            <a:blip r:embed="rId4"/>
            <a:stretch>
              <a:fillRect/>
            </a:stretch>
          </a:blipFill>
        </p:spPr>
        <p:txBody>
          <a:bodyPr lIns="0" tIns="1800000" rIns="0" bIns="0">
            <a:normAutofit/>
          </a:bodyPr>
          <a:lstStyle>
            <a:lvl1pPr marL="0" indent="0" algn="ctr">
              <a:buNone/>
              <a:defRPr sz="1582"/>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14.04.2026</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512486" y="5393114"/>
            <a:ext cx="2467524" cy="389924"/>
          </a:xfrm>
        </p:spPr>
        <p:txBody>
          <a:bodyPr anchor="t">
            <a:normAutofit/>
          </a:bodyPr>
          <a:lstStyle>
            <a:lvl1pPr>
              <a:defRPr sz="949"/>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7426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12487" y="2456020"/>
            <a:ext cx="3891095" cy="324661"/>
          </a:xfrm>
        </p:spPr>
        <p:txBody>
          <a:bodyPr anchor="b">
            <a:normAutofit/>
          </a:bodyPr>
          <a:lstStyle>
            <a:lvl1pPr marL="0" indent="0">
              <a:spcAft>
                <a:spcPts val="0"/>
              </a:spcAft>
              <a:buNone/>
              <a:defRPr sz="1582" b="1"/>
            </a:lvl1pPr>
            <a:lvl2pPr marL="342737" indent="0">
              <a:buNone/>
              <a:defRPr sz="1499" b="1"/>
            </a:lvl2pPr>
            <a:lvl3pPr marL="685474" indent="0">
              <a:buNone/>
              <a:defRPr sz="1349" b="1"/>
            </a:lvl3pPr>
            <a:lvl4pPr marL="1028210" indent="0">
              <a:buNone/>
              <a:defRPr sz="1199" b="1"/>
            </a:lvl4pPr>
            <a:lvl5pPr marL="1370947" indent="0">
              <a:buNone/>
              <a:defRPr sz="1199" b="1"/>
            </a:lvl5pPr>
            <a:lvl6pPr marL="1713683" indent="0">
              <a:buNone/>
              <a:defRPr sz="1199" b="1"/>
            </a:lvl6pPr>
            <a:lvl7pPr marL="2056420" indent="0">
              <a:buNone/>
              <a:defRPr sz="1199" b="1"/>
            </a:lvl7pPr>
            <a:lvl8pPr marL="2399157" indent="0">
              <a:buNone/>
              <a:defRPr sz="1199" b="1"/>
            </a:lvl8pPr>
            <a:lvl9pPr marL="2741894" indent="0">
              <a:buNone/>
              <a:defRPr sz="1199" b="1"/>
            </a:lvl9pPr>
          </a:lstStyle>
          <a:p>
            <a:pPr lvl="0"/>
            <a:r>
              <a:rPr lang="en-US"/>
              <a:t>Edit Master text styles</a:t>
            </a:r>
          </a:p>
        </p:txBody>
      </p:sp>
      <p:sp>
        <p:nvSpPr>
          <p:cNvPr id="4" name="Plassholder for innhold 3"/>
          <p:cNvSpPr>
            <a:spLocks noGrp="1"/>
          </p:cNvSpPr>
          <p:nvPr>
            <p:ph sz="half" idx="2"/>
          </p:nvPr>
        </p:nvSpPr>
        <p:spPr>
          <a:xfrm>
            <a:off x="512487" y="2780680"/>
            <a:ext cx="3891095" cy="296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726260" y="2456020"/>
            <a:ext cx="3891095" cy="324661"/>
          </a:xfrm>
        </p:spPr>
        <p:txBody>
          <a:bodyPr anchor="b">
            <a:normAutofit/>
          </a:bodyPr>
          <a:lstStyle>
            <a:lvl1pPr marL="0" indent="0">
              <a:spcAft>
                <a:spcPts val="0"/>
              </a:spcAft>
              <a:buNone/>
              <a:defRPr sz="1582" b="1"/>
            </a:lvl1pPr>
            <a:lvl2pPr marL="342737" indent="0">
              <a:buNone/>
              <a:defRPr sz="1499" b="1"/>
            </a:lvl2pPr>
            <a:lvl3pPr marL="685474" indent="0">
              <a:buNone/>
              <a:defRPr sz="1349" b="1"/>
            </a:lvl3pPr>
            <a:lvl4pPr marL="1028210" indent="0">
              <a:buNone/>
              <a:defRPr sz="1199" b="1"/>
            </a:lvl4pPr>
            <a:lvl5pPr marL="1370947" indent="0">
              <a:buNone/>
              <a:defRPr sz="1199" b="1"/>
            </a:lvl5pPr>
            <a:lvl6pPr marL="1713683" indent="0">
              <a:buNone/>
              <a:defRPr sz="1199" b="1"/>
            </a:lvl6pPr>
            <a:lvl7pPr marL="2056420" indent="0">
              <a:buNone/>
              <a:defRPr sz="1199" b="1"/>
            </a:lvl7pPr>
            <a:lvl8pPr marL="2399157" indent="0">
              <a:buNone/>
              <a:defRPr sz="1199" b="1"/>
            </a:lvl8pPr>
            <a:lvl9pPr marL="2741894" indent="0">
              <a:buNone/>
              <a:defRPr sz="1199" b="1"/>
            </a:lvl9pPr>
          </a:lstStyle>
          <a:p>
            <a:pPr lvl="0"/>
            <a:r>
              <a:rPr lang="en-US"/>
              <a:t>Edit Master text styles</a:t>
            </a:r>
          </a:p>
        </p:txBody>
      </p:sp>
      <p:sp>
        <p:nvSpPr>
          <p:cNvPr id="6" name="Plassholder for innhold 5"/>
          <p:cNvSpPr>
            <a:spLocks noGrp="1"/>
          </p:cNvSpPr>
          <p:nvPr>
            <p:ph sz="quarter" idx="4"/>
          </p:nvPr>
        </p:nvSpPr>
        <p:spPr>
          <a:xfrm>
            <a:off x="4726260" y="2780680"/>
            <a:ext cx="3891095" cy="296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14.04.2026</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433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14.04.2026</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21026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14.04.2026</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523453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998000" y="1658928"/>
            <a:ext cx="6390425" cy="592470"/>
          </a:xfrm>
        </p:spPr>
        <p:txBody>
          <a:bodyPr anchor="t"/>
          <a:lstStyle>
            <a:lvl1pPr algn="l">
              <a:defRPr sz="2886">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998000" y="2283853"/>
            <a:ext cx="6400800" cy="265329"/>
          </a:xfrm>
        </p:spPr>
        <p:txBody>
          <a:bodyPr anchor="t">
            <a:spAutoFit/>
          </a:bodyPr>
          <a:lstStyle>
            <a:lvl1pPr marL="0" indent="0" algn="l">
              <a:buNone/>
              <a:defRPr sz="1724">
                <a:solidFill>
                  <a:schemeClr val="tx1"/>
                </a:solidFill>
              </a:defRPr>
            </a:lvl1pPr>
            <a:lvl2pPr marL="342737" indent="0" algn="ctr">
              <a:buNone/>
              <a:defRPr>
                <a:solidFill>
                  <a:schemeClr val="tx1">
                    <a:tint val="75000"/>
                  </a:schemeClr>
                </a:solidFill>
              </a:defRPr>
            </a:lvl2pPr>
            <a:lvl3pPr marL="685474" indent="0" algn="ctr">
              <a:buNone/>
              <a:defRPr>
                <a:solidFill>
                  <a:schemeClr val="tx1">
                    <a:tint val="75000"/>
                  </a:schemeClr>
                </a:solidFill>
              </a:defRPr>
            </a:lvl3pPr>
            <a:lvl4pPr marL="1028210" indent="0" algn="ctr">
              <a:buNone/>
              <a:defRPr>
                <a:solidFill>
                  <a:schemeClr val="tx1">
                    <a:tint val="75000"/>
                  </a:schemeClr>
                </a:solidFill>
              </a:defRPr>
            </a:lvl4pPr>
            <a:lvl5pPr marL="1370947" indent="0" algn="ctr">
              <a:buNone/>
              <a:defRPr>
                <a:solidFill>
                  <a:schemeClr val="tx1">
                    <a:tint val="75000"/>
                  </a:schemeClr>
                </a:solidFill>
              </a:defRPr>
            </a:lvl5pPr>
            <a:lvl6pPr marL="1713683" indent="0" algn="ctr">
              <a:buNone/>
              <a:defRPr>
                <a:solidFill>
                  <a:schemeClr val="tx1">
                    <a:tint val="75000"/>
                  </a:schemeClr>
                </a:solidFill>
              </a:defRPr>
            </a:lvl6pPr>
            <a:lvl7pPr marL="2056420" indent="0" algn="ctr">
              <a:buNone/>
              <a:defRPr>
                <a:solidFill>
                  <a:schemeClr val="tx1">
                    <a:tint val="75000"/>
                  </a:schemeClr>
                </a:solidFill>
              </a:defRPr>
            </a:lvl7pPr>
            <a:lvl8pPr marL="2399157" indent="0" algn="ctr">
              <a:buNone/>
              <a:defRPr>
                <a:solidFill>
                  <a:schemeClr val="tx1">
                    <a:tint val="75000"/>
                  </a:schemeClr>
                </a:solidFill>
              </a:defRPr>
            </a:lvl8pPr>
            <a:lvl9pPr marL="2741894" indent="0" algn="ctr">
              <a:buNone/>
              <a:defRPr>
                <a:solidFill>
                  <a:schemeClr val="tx1">
                    <a:tint val="75000"/>
                  </a:schemeClr>
                </a:solidFill>
              </a:defRPr>
            </a:lvl9pPr>
          </a:lstStyle>
          <a:p>
            <a:r>
              <a:rPr lang="nb-NO"/>
              <a:t>Klikk for å redigere undertittelstil i malen</a:t>
            </a:r>
            <a:endParaRPr lang="nb-NO" dirty="0"/>
          </a:p>
        </p:txBody>
      </p:sp>
      <p:cxnSp>
        <p:nvCxnSpPr>
          <p:cNvPr id="8" name="Rett linje 7"/>
          <p:cNvCxnSpPr/>
          <p:nvPr userDrawn="1"/>
        </p:nvCxnSpPr>
        <p:spPr>
          <a:xfrm>
            <a:off x="1998000" y="1450800"/>
            <a:ext cx="67687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dato 8"/>
          <p:cNvSpPr>
            <a:spLocks noGrp="1"/>
          </p:cNvSpPr>
          <p:nvPr>
            <p:ph type="dt" sz="half" idx="10"/>
          </p:nvPr>
        </p:nvSpPr>
        <p:spPr>
          <a:xfrm>
            <a:off x="1999359" y="1233861"/>
            <a:ext cx="1800000" cy="153888"/>
          </a:xfrm>
        </p:spPr>
        <p:txBody>
          <a:bodyPr/>
          <a:lstStyle>
            <a:lvl1pPr>
              <a:defRPr sz="750">
                <a:solidFill>
                  <a:schemeClr val="tx1"/>
                </a:solidFill>
              </a:defRPr>
            </a:lvl1pPr>
          </a:lstStyle>
          <a:p>
            <a:fld id="{FAA1C2A6-C53C-4DF6-BE42-B720525C7327}" type="datetime4">
              <a:rPr lang="nb-NO" smtClean="0">
                <a:solidFill>
                  <a:prstClr val="black"/>
                </a:solidFill>
              </a:rPr>
              <a:pPr/>
              <a:t>14. april 2026</a:t>
            </a:fld>
            <a:endParaRPr lang="nb-NO" dirty="0">
              <a:solidFill>
                <a:prstClr val="black"/>
              </a:solidFill>
            </a:endParaRPr>
          </a:p>
        </p:txBody>
      </p:sp>
      <p:sp>
        <p:nvSpPr>
          <p:cNvPr id="11" name="Plassholder for lysbildenummer 10"/>
          <p:cNvSpPr>
            <a:spLocks noGrp="1"/>
          </p:cNvSpPr>
          <p:nvPr>
            <p:ph type="sldNum" sz="quarter" idx="12"/>
          </p:nvPr>
        </p:nvSpPr>
        <p:spPr/>
        <p:txBody>
          <a:bodyPr/>
          <a:lstStyle>
            <a:lvl1pPr>
              <a:defRPr>
                <a:solidFill>
                  <a:schemeClr val="tx1"/>
                </a:solidFill>
              </a:defRPr>
            </a:lvl1pPr>
          </a:lstStyle>
          <a:p>
            <a:fld id="{B0C8BA5C-F18D-4F44-83AF-15E80F06FDDC}"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62421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7" y="2012879"/>
            <a:ext cx="3826561" cy="1519413"/>
          </a:xfrm>
        </p:spPr>
        <p:txBody>
          <a:bodyPr anchor="b">
            <a:normAutofit/>
          </a:bodyPr>
          <a:lstStyle>
            <a:lvl1pPr algn="l">
              <a:defRPr sz="2531"/>
            </a:lvl1pPr>
          </a:lstStyle>
          <a:p>
            <a:r>
              <a:rPr lang="en-US"/>
              <a:t>Click to edit Master title style</a:t>
            </a:r>
            <a:endParaRPr lang="nb-NO" dirty="0"/>
          </a:p>
        </p:txBody>
      </p:sp>
      <p:sp>
        <p:nvSpPr>
          <p:cNvPr id="3" name="Undertittel 2"/>
          <p:cNvSpPr>
            <a:spLocks noGrp="1"/>
          </p:cNvSpPr>
          <p:nvPr>
            <p:ph type="subTitle" idx="1"/>
          </p:nvPr>
        </p:nvSpPr>
        <p:spPr>
          <a:xfrm>
            <a:off x="512487" y="3860488"/>
            <a:ext cx="3826561"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4569589" y="0"/>
            <a:ext cx="4574411" cy="6861662"/>
          </a:xfrm>
          <a:prstGeom prst="rect">
            <a:avLst/>
          </a:prstGeom>
          <a:blipFill>
            <a:blip r:embed="rId4"/>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14.04.2026</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512486" y="5393114"/>
            <a:ext cx="2467524" cy="389924"/>
          </a:xfrm>
        </p:spPr>
        <p:txBody>
          <a:bodyPr anchor="t">
            <a:normAutofit/>
          </a:bodyPr>
          <a:lstStyle>
            <a:lvl1pPr>
              <a:defRPr sz="949"/>
            </a:lvl1pPr>
          </a:lstStyle>
          <a:p>
            <a:r>
              <a:rPr lang="nb-NO"/>
              <a:t>Endre bunntekst via menyen Sett inn -&gt; Topptekst/bunntekst</a:t>
            </a:r>
            <a:endParaRPr lang="nb-NO" dirty="0"/>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6000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3193471" y="0"/>
            <a:ext cx="5950530" cy="6861662"/>
          </a:xfrm>
          <a:prstGeom prst="rect">
            <a:avLst/>
          </a:prstGeom>
          <a:blipFill>
            <a:blip r:embed="rId2"/>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2" name="Tittel 1"/>
          <p:cNvSpPr>
            <a:spLocks noGrp="1"/>
          </p:cNvSpPr>
          <p:nvPr>
            <p:ph type="ctrTitle"/>
          </p:nvPr>
        </p:nvSpPr>
        <p:spPr>
          <a:xfrm>
            <a:off x="512487" y="2012879"/>
            <a:ext cx="2444747" cy="1519413"/>
          </a:xfrm>
        </p:spPr>
        <p:txBody>
          <a:bodyPr anchor="b">
            <a:normAutofit/>
          </a:bodyPr>
          <a:lstStyle>
            <a:lvl1pPr algn="l">
              <a:defRPr sz="2531"/>
            </a:lvl1pPr>
          </a:lstStyle>
          <a:p>
            <a:r>
              <a:rPr lang="en-US"/>
              <a:t>Click to edit Master title style</a:t>
            </a:r>
            <a:endParaRPr lang="nb-NO" dirty="0"/>
          </a:p>
        </p:txBody>
      </p:sp>
      <p:sp>
        <p:nvSpPr>
          <p:cNvPr id="3" name="Undertittel 2"/>
          <p:cNvSpPr>
            <a:spLocks noGrp="1"/>
          </p:cNvSpPr>
          <p:nvPr>
            <p:ph type="subTitle" idx="1"/>
          </p:nvPr>
        </p:nvSpPr>
        <p:spPr>
          <a:xfrm>
            <a:off x="512487" y="3860488"/>
            <a:ext cx="2444747"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1708286"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2292599" y="5104149"/>
            <a:ext cx="664334"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14.04.2026</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512486" y="5393114"/>
            <a:ext cx="2467524" cy="389924"/>
          </a:xfrm>
        </p:spPr>
        <p:txBody>
          <a:bodyPr anchor="t">
            <a:normAutofit/>
          </a:bodyPr>
          <a:lstStyle>
            <a:lvl1pPr>
              <a:defRPr sz="949"/>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50290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8"/>
            <a:ext cx="6858000" cy="1519413"/>
          </a:xfrm>
        </p:spPr>
        <p:txBody>
          <a:bodyPr anchor="b">
            <a:normAutofit/>
          </a:bodyPr>
          <a:lstStyle>
            <a:lvl1pPr algn="l">
              <a:defRPr sz="4112"/>
            </a:lvl1pPr>
          </a:lstStyle>
          <a:p>
            <a:r>
              <a:rPr lang="en-US"/>
              <a:t>Click to edit Master title style</a:t>
            </a:r>
            <a:endParaRPr lang="nb-NO" dirty="0"/>
          </a:p>
        </p:txBody>
      </p:sp>
      <p:sp>
        <p:nvSpPr>
          <p:cNvPr id="3" name="Undertittel 2"/>
          <p:cNvSpPr>
            <a:spLocks noGrp="1"/>
          </p:cNvSpPr>
          <p:nvPr>
            <p:ph type="subTitle" idx="1"/>
          </p:nvPr>
        </p:nvSpPr>
        <p:spPr>
          <a:xfrm>
            <a:off x="512486" y="3860488"/>
            <a:ext cx="6858000"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14.04.2026</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512486" y="5393114"/>
            <a:ext cx="2467524" cy="389924"/>
          </a:xfrm>
        </p:spPr>
        <p:txBody>
          <a:bodyPr anchor="t">
            <a:normAutofit/>
          </a:bodyPr>
          <a:lstStyle>
            <a:lvl1pPr>
              <a:defRPr sz="949"/>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8256718" y="683635"/>
            <a:ext cx="376004" cy="457632"/>
          </a:xfrm>
          <a:prstGeom prst="rect">
            <a:avLst/>
          </a:prstGeom>
        </p:spPr>
        <p:txBody>
          <a:bodyPr lIns="91440" tIns="45720" rIns="91440" bIns="45720"/>
          <a:lstStyle>
            <a:lvl1pPr marL="0" indent="0" algn="ctr">
              <a:buNone/>
              <a:defRPr sz="632"/>
            </a:lvl1pPr>
          </a:lstStyle>
          <a:p>
            <a:r>
              <a:rPr lang="en-US" dirty="0"/>
              <a:t>Logo</a:t>
            </a:r>
          </a:p>
        </p:txBody>
      </p:sp>
    </p:spTree>
    <p:extLst>
      <p:ext uri="{BB962C8B-B14F-4D97-AF65-F5344CB8AC3E}">
        <p14:creationId xmlns:p14="http://schemas.microsoft.com/office/powerpoint/2010/main" val="176151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7" y="2084328"/>
            <a:ext cx="5206657" cy="1519413"/>
          </a:xfrm>
        </p:spPr>
        <p:txBody>
          <a:bodyPr anchor="b">
            <a:normAutofit/>
          </a:bodyPr>
          <a:lstStyle>
            <a:lvl1pPr algn="l">
              <a:defRPr sz="4112"/>
            </a:lvl1pPr>
          </a:lstStyle>
          <a:p>
            <a:r>
              <a:rPr lang="en-US"/>
              <a:t>Click to edit Master title style</a:t>
            </a:r>
            <a:endParaRPr lang="nb-NO" dirty="0"/>
          </a:p>
        </p:txBody>
      </p:sp>
      <p:sp>
        <p:nvSpPr>
          <p:cNvPr id="3" name="Undertittel 2"/>
          <p:cNvSpPr>
            <a:spLocks noGrp="1"/>
          </p:cNvSpPr>
          <p:nvPr>
            <p:ph type="subTitle" idx="1"/>
          </p:nvPr>
        </p:nvSpPr>
        <p:spPr>
          <a:xfrm>
            <a:off x="512487" y="3860488"/>
            <a:ext cx="5206657"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5955199" y="-1"/>
            <a:ext cx="3188801" cy="6861662"/>
          </a:xfrm>
          <a:prstGeom prst="rect">
            <a:avLst/>
          </a:prstGeom>
          <a:blipFill>
            <a:blip r:embed="rId4"/>
            <a:stretch>
              <a:fillRect/>
            </a:stretch>
          </a:blipFill>
        </p:spPr>
        <p:txBody>
          <a:bodyPr lIns="0" tIns="1800000" rIns="0" bIns="0">
            <a:normAutofit/>
          </a:bodyPr>
          <a:lstStyle>
            <a:lvl1pPr marL="0" indent="0" algn="ctr">
              <a:buNone/>
              <a:defRPr sz="1582"/>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14.04.2026</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512486" y="5392807"/>
            <a:ext cx="2467524" cy="389593"/>
          </a:xfrm>
        </p:spPr>
        <p:txBody>
          <a:bodyPr anchor="t">
            <a:normAutofit/>
          </a:bodyPr>
          <a:lstStyle>
            <a:lvl1pPr>
              <a:defRPr sz="949"/>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5343140" y="683635"/>
            <a:ext cx="376004" cy="457632"/>
          </a:xfrm>
          <a:prstGeom prst="rect">
            <a:avLst/>
          </a:prstGeom>
        </p:spPr>
        <p:txBody>
          <a:bodyPr lIns="91440" tIns="45720" rIns="91440" bIns="45720"/>
          <a:lstStyle>
            <a:lvl1pPr marL="0" indent="0" algn="ctr">
              <a:buNone/>
              <a:defRPr sz="632"/>
            </a:lvl1pPr>
          </a:lstStyle>
          <a:p>
            <a:r>
              <a:rPr lang="en-US" dirty="0"/>
              <a:t>Logo</a:t>
            </a:r>
          </a:p>
        </p:txBody>
      </p:sp>
    </p:spTree>
    <p:extLst>
      <p:ext uri="{BB962C8B-B14F-4D97-AF65-F5344CB8AC3E}">
        <p14:creationId xmlns:p14="http://schemas.microsoft.com/office/powerpoint/2010/main" val="107953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12879"/>
            <a:ext cx="3826742" cy="1519413"/>
          </a:xfrm>
        </p:spPr>
        <p:txBody>
          <a:bodyPr anchor="b">
            <a:normAutofit/>
          </a:bodyPr>
          <a:lstStyle>
            <a:lvl1pPr algn="l">
              <a:defRPr sz="2531"/>
            </a:lvl1pPr>
          </a:lstStyle>
          <a:p>
            <a:r>
              <a:rPr lang="en-US"/>
              <a:t>Click to edit Master title style</a:t>
            </a:r>
            <a:endParaRPr lang="nb-NO" dirty="0"/>
          </a:p>
        </p:txBody>
      </p:sp>
      <p:sp>
        <p:nvSpPr>
          <p:cNvPr id="3" name="Undertittel 2"/>
          <p:cNvSpPr>
            <a:spLocks noGrp="1"/>
          </p:cNvSpPr>
          <p:nvPr>
            <p:ph type="subTitle" idx="1"/>
          </p:nvPr>
        </p:nvSpPr>
        <p:spPr>
          <a:xfrm>
            <a:off x="512486" y="3860488"/>
            <a:ext cx="3826742"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2467524"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49"/>
            <a:ext cx="697727"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4569589" y="0"/>
            <a:ext cx="4574411" cy="6861662"/>
          </a:xfrm>
          <a:prstGeom prst="rect">
            <a:avLst/>
          </a:prstGeom>
          <a:blipFill>
            <a:blip r:embed="rId4"/>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14.04.2026</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512486" y="5392807"/>
            <a:ext cx="2467524" cy="389593"/>
          </a:xfrm>
        </p:spPr>
        <p:txBody>
          <a:bodyPr anchor="t">
            <a:normAutofit/>
          </a:bodyPr>
          <a:lstStyle>
            <a:lvl1pPr>
              <a:defRPr sz="949"/>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3963225" y="683635"/>
            <a:ext cx="376004" cy="457632"/>
          </a:xfrm>
          <a:prstGeom prst="rect">
            <a:avLst/>
          </a:prstGeom>
        </p:spPr>
        <p:txBody>
          <a:bodyPr lIns="91440" tIns="45720" rIns="91440" bIns="45720"/>
          <a:lstStyle>
            <a:lvl1pPr marL="0" indent="0" algn="ctr">
              <a:buNone/>
              <a:defRPr sz="632"/>
            </a:lvl1pPr>
          </a:lstStyle>
          <a:p>
            <a:r>
              <a:rPr lang="en-US" dirty="0"/>
              <a:t>Logo</a:t>
            </a:r>
          </a:p>
        </p:txBody>
      </p:sp>
    </p:spTree>
    <p:extLst>
      <p:ext uri="{BB962C8B-B14F-4D97-AF65-F5344CB8AC3E}">
        <p14:creationId xmlns:p14="http://schemas.microsoft.com/office/powerpoint/2010/main" val="14139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3193471" y="0"/>
            <a:ext cx="5950530" cy="6861662"/>
          </a:xfrm>
          <a:prstGeom prst="rect">
            <a:avLst/>
          </a:prstGeom>
          <a:blipFill>
            <a:blip r:embed="rId2"/>
            <a:stretch>
              <a:fillRect/>
            </a:stretch>
          </a:blipFill>
        </p:spPr>
        <p:txBody>
          <a:bodyPr lIns="0" tIns="1800000" rIns="0" bIns="0">
            <a:normAutofit/>
          </a:bodyPr>
          <a:lstStyle>
            <a:lvl1pPr marL="0" indent="0" algn="ctr">
              <a:buNone/>
              <a:defRPr sz="1582">
                <a:solidFill>
                  <a:schemeClr val="lt1"/>
                </a:solidFill>
              </a:defRPr>
            </a:lvl1pPr>
          </a:lstStyle>
          <a:p>
            <a:r>
              <a:rPr lang="en-US"/>
              <a:t>Click icon to add picture</a:t>
            </a:r>
            <a:endParaRPr lang="en-US" dirty="0"/>
          </a:p>
        </p:txBody>
      </p:sp>
      <p:sp>
        <p:nvSpPr>
          <p:cNvPr id="2" name="Tittel 1"/>
          <p:cNvSpPr>
            <a:spLocks noGrp="1"/>
          </p:cNvSpPr>
          <p:nvPr>
            <p:ph type="ctrTitle"/>
          </p:nvPr>
        </p:nvSpPr>
        <p:spPr>
          <a:xfrm>
            <a:off x="512487" y="2012879"/>
            <a:ext cx="2444928" cy="1519413"/>
          </a:xfrm>
        </p:spPr>
        <p:txBody>
          <a:bodyPr anchor="b">
            <a:normAutofit/>
          </a:bodyPr>
          <a:lstStyle>
            <a:lvl1pPr algn="l">
              <a:defRPr sz="2531"/>
            </a:lvl1pPr>
          </a:lstStyle>
          <a:p>
            <a:r>
              <a:rPr lang="en-US"/>
              <a:t>Click to edit Master title style</a:t>
            </a:r>
            <a:endParaRPr lang="nb-NO" dirty="0"/>
          </a:p>
        </p:txBody>
      </p:sp>
      <p:sp>
        <p:nvSpPr>
          <p:cNvPr id="3" name="Undertittel 2"/>
          <p:cNvSpPr>
            <a:spLocks noGrp="1"/>
          </p:cNvSpPr>
          <p:nvPr>
            <p:ph type="subTitle" idx="1"/>
          </p:nvPr>
        </p:nvSpPr>
        <p:spPr>
          <a:xfrm>
            <a:off x="512486" y="3860488"/>
            <a:ext cx="2444928" cy="649322"/>
          </a:xfrm>
        </p:spPr>
        <p:txBody>
          <a:bodyPr>
            <a:normAutofit/>
          </a:bodyPr>
          <a:lstStyle>
            <a:lvl1pPr marL="0" indent="0" algn="l">
              <a:spcAft>
                <a:spcPts val="0"/>
              </a:spcAft>
              <a:buNone/>
              <a:defRPr sz="1582"/>
            </a:lvl1pPr>
            <a:lvl2pPr marL="342737" indent="0" algn="ctr">
              <a:buNone/>
              <a:defRPr sz="1499"/>
            </a:lvl2pPr>
            <a:lvl3pPr marL="685474" indent="0" algn="ctr">
              <a:buNone/>
              <a:defRPr sz="1349"/>
            </a:lvl3pPr>
            <a:lvl4pPr marL="1028210" indent="0" algn="ctr">
              <a:buNone/>
              <a:defRPr sz="1199"/>
            </a:lvl4pPr>
            <a:lvl5pPr marL="1370947" indent="0" algn="ctr">
              <a:buNone/>
              <a:defRPr sz="1199"/>
            </a:lvl5pPr>
            <a:lvl6pPr marL="1713683" indent="0" algn="ctr">
              <a:buNone/>
              <a:defRPr sz="1199"/>
            </a:lvl6pPr>
            <a:lvl7pPr marL="2056420" indent="0" algn="ctr">
              <a:buNone/>
              <a:defRPr sz="1199"/>
            </a:lvl7pPr>
            <a:lvl8pPr marL="2399157" indent="0" algn="ctr">
              <a:buNone/>
              <a:defRPr sz="1199"/>
            </a:lvl8pPr>
            <a:lvl9pPr marL="2741894" indent="0" algn="ctr">
              <a:buNone/>
              <a:defRPr sz="1199"/>
            </a:lvl9pPr>
          </a:lstStyle>
          <a:p>
            <a:r>
              <a:rPr lang="en-US"/>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49"/>
            <a:ext cx="1708286" cy="194797"/>
          </a:xfrm>
        </p:spPr>
        <p:txBody>
          <a:bodyPr>
            <a:normAutofit/>
          </a:bodyPr>
          <a:lstStyle>
            <a:lvl1pPr marL="0" indent="0">
              <a:spcAft>
                <a:spcPts val="0"/>
              </a:spcAft>
              <a:buNone/>
              <a:defRPr sz="949"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2293081" y="5104149"/>
            <a:ext cx="664334" cy="194797"/>
          </a:xfrm>
        </p:spPr>
        <p:txBody>
          <a:bodyPr>
            <a:normAutofit/>
          </a:bodyPr>
          <a:lstStyle>
            <a:lvl1pPr marL="0" indent="0">
              <a:spcAft>
                <a:spcPts val="0"/>
              </a:spcAft>
              <a:buNone/>
              <a:defRPr sz="949"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14.04.2026</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512185" y="5388049"/>
            <a:ext cx="2444928" cy="389593"/>
          </a:xfrm>
        </p:spPr>
        <p:txBody>
          <a:bodyPr anchor="t">
            <a:normAutofit/>
          </a:bodyPr>
          <a:lstStyle>
            <a:lvl1pPr>
              <a:defRPr sz="949"/>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2581411" y="683635"/>
            <a:ext cx="376004" cy="457632"/>
          </a:xfrm>
          <a:prstGeom prst="rect">
            <a:avLst/>
          </a:prstGeom>
        </p:spPr>
        <p:txBody>
          <a:bodyPr lIns="91440" tIns="45720" rIns="91440" bIns="45720"/>
          <a:lstStyle>
            <a:lvl1pPr marL="0" indent="0" algn="ctr">
              <a:buNone/>
              <a:defRPr sz="632"/>
            </a:lvl1pPr>
          </a:lstStyle>
          <a:p>
            <a:r>
              <a:rPr lang="en-US" dirty="0"/>
              <a:t>Logo</a:t>
            </a:r>
          </a:p>
        </p:txBody>
      </p:sp>
    </p:spTree>
    <p:extLst>
      <p:ext uri="{BB962C8B-B14F-4D97-AF65-F5344CB8AC3E}">
        <p14:creationId xmlns:p14="http://schemas.microsoft.com/office/powerpoint/2010/main" val="135983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14.04.2026</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3132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12487" y="1669559"/>
            <a:ext cx="8104868" cy="467511"/>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512487" y="2456019"/>
            <a:ext cx="8104868" cy="329157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564909" y="6122204"/>
            <a:ext cx="569429" cy="184666"/>
          </a:xfrm>
          <a:prstGeom prst="rect">
            <a:avLst/>
          </a:prstGeom>
        </p:spPr>
        <p:txBody>
          <a:bodyPr vert="horz" lIns="0" tIns="0" rIns="0" bIns="0" rtlCol="0" anchor="ctr">
            <a:normAutofit/>
          </a:bodyPr>
          <a:lstStyle>
            <a:lvl1pPr algn="l">
              <a:defRPr sz="580">
                <a:solidFill>
                  <a:schemeClr val="dk1"/>
                </a:solidFill>
              </a:defRPr>
            </a:lvl1pPr>
          </a:lstStyle>
          <a:p>
            <a:fld id="{C97EEEF2-39BD-418D-9AC6-2F051A6B4D0B}" type="datetime1">
              <a:rPr lang="nb-NO" smtClean="0"/>
              <a:t>14.04.2026</a:t>
            </a:fld>
            <a:endParaRPr lang="nb-NO"/>
          </a:p>
        </p:txBody>
      </p:sp>
      <p:sp>
        <p:nvSpPr>
          <p:cNvPr id="5" name="Plassholder for bunntekst 4"/>
          <p:cNvSpPr>
            <a:spLocks noGrp="1"/>
          </p:cNvSpPr>
          <p:nvPr>
            <p:ph type="ftr" sz="quarter" idx="3"/>
          </p:nvPr>
        </p:nvSpPr>
        <p:spPr>
          <a:xfrm>
            <a:off x="3274213" y="6122204"/>
            <a:ext cx="4745239" cy="184666"/>
          </a:xfrm>
          <a:prstGeom prst="rect">
            <a:avLst/>
          </a:prstGeom>
        </p:spPr>
        <p:txBody>
          <a:bodyPr vert="horz" lIns="0" tIns="0" rIns="0" bIns="0" rtlCol="0" anchor="ctr">
            <a:normAutofit/>
          </a:bodyPr>
          <a:lstStyle>
            <a:lvl1pPr algn="l">
              <a:defRPr sz="580" cap="all" baseline="0">
                <a:solidFill>
                  <a:schemeClr val="dk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4"/>
          </p:nvPr>
        </p:nvSpPr>
        <p:spPr>
          <a:xfrm>
            <a:off x="8385747" y="6122204"/>
            <a:ext cx="231608" cy="184666"/>
          </a:xfrm>
          <a:prstGeom prst="rect">
            <a:avLst/>
          </a:prstGeom>
        </p:spPr>
        <p:txBody>
          <a:bodyPr vert="horz" lIns="0" tIns="0" rIns="0" bIns="0" rtlCol="0" anchor="ctr">
            <a:normAutofit/>
          </a:bodyPr>
          <a:lstStyle>
            <a:lvl1pPr algn="r">
              <a:defRPr sz="58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12486" y="683635"/>
            <a:ext cx="528656" cy="416906"/>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12487" y="6170432"/>
            <a:ext cx="1219604" cy="191842"/>
          </a:xfrm>
          <a:prstGeom prst="rect">
            <a:avLst/>
          </a:prstGeom>
        </p:spPr>
      </p:pic>
    </p:spTree>
    <p:extLst>
      <p:ext uri="{BB962C8B-B14F-4D97-AF65-F5344CB8AC3E}">
        <p14:creationId xmlns:p14="http://schemas.microsoft.com/office/powerpoint/2010/main" val="23129008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sldNum="0" hdr="0" dt="0"/>
  <p:txStyles>
    <p:titleStyle>
      <a:lvl1pPr algn="l" defTabSz="685474" rtl="0" eaLnBrk="1" latinLnBrk="0" hangingPunct="1">
        <a:lnSpc>
          <a:spcPct val="90000"/>
        </a:lnSpc>
        <a:spcBef>
          <a:spcPct val="0"/>
        </a:spcBef>
        <a:buNone/>
        <a:defRPr sz="2531" b="1" kern="1200">
          <a:solidFill>
            <a:schemeClr val="tx1"/>
          </a:solidFill>
          <a:latin typeface="+mj-lt"/>
          <a:ea typeface="+mj-ea"/>
          <a:cs typeface="+mj-cs"/>
        </a:defRPr>
      </a:lvl1pPr>
    </p:titleStyle>
    <p:bodyStyle>
      <a:lvl1pPr marL="171368" indent="-171368" algn="l" defTabSz="685474" rtl="0" eaLnBrk="1" latinLnBrk="0" hangingPunct="1">
        <a:lnSpc>
          <a:spcPct val="100000"/>
        </a:lnSpc>
        <a:spcBef>
          <a:spcPts val="0"/>
        </a:spcBef>
        <a:spcAft>
          <a:spcPts val="527"/>
        </a:spcAft>
        <a:buClr>
          <a:schemeClr val="accent1"/>
        </a:buClr>
        <a:buFont typeface="Arial" panose="020B0604020202020204" pitchFamily="34" charset="0"/>
        <a:buChar char="•"/>
        <a:defRPr sz="1898" kern="1200">
          <a:solidFill>
            <a:schemeClr val="tx1"/>
          </a:solidFill>
          <a:latin typeface="+mn-lt"/>
          <a:ea typeface="+mn-ea"/>
          <a:cs typeface="+mn-cs"/>
        </a:defRPr>
      </a:lvl1pPr>
      <a:lvl2pPr marL="342737" indent="-171368" algn="l" defTabSz="685474" rtl="0" eaLnBrk="1" latinLnBrk="0" hangingPunct="1">
        <a:lnSpc>
          <a:spcPct val="100000"/>
        </a:lnSpc>
        <a:spcBef>
          <a:spcPts val="263"/>
        </a:spcBef>
        <a:buClr>
          <a:schemeClr val="accent1"/>
        </a:buClr>
        <a:buFont typeface="Arial" panose="020B0604020202020204" pitchFamily="34" charset="0"/>
        <a:buChar char="•"/>
        <a:defRPr sz="1687" kern="1200">
          <a:solidFill>
            <a:schemeClr val="tx1"/>
          </a:solidFill>
          <a:latin typeface="+mn-lt"/>
          <a:ea typeface="+mn-ea"/>
          <a:cs typeface="+mn-cs"/>
        </a:defRPr>
      </a:lvl2pPr>
      <a:lvl3pPr marL="514105" indent="-171368" algn="l" defTabSz="685474" rtl="0" eaLnBrk="1" latinLnBrk="0" hangingPunct="1">
        <a:lnSpc>
          <a:spcPct val="100000"/>
        </a:lnSpc>
        <a:spcBef>
          <a:spcPts val="263"/>
        </a:spcBef>
        <a:buClr>
          <a:schemeClr val="accent1"/>
        </a:buClr>
        <a:buFont typeface="Arial" panose="020B0604020202020204" pitchFamily="34" charset="0"/>
        <a:buChar char="•"/>
        <a:defRPr sz="1476" kern="1200">
          <a:solidFill>
            <a:schemeClr val="tx1"/>
          </a:solidFill>
          <a:latin typeface="+mn-lt"/>
          <a:ea typeface="+mn-ea"/>
          <a:cs typeface="+mn-cs"/>
        </a:defRPr>
      </a:lvl3pPr>
      <a:lvl4pPr marL="685473" indent="-171368" algn="l" defTabSz="685474" rtl="0" eaLnBrk="1" latinLnBrk="0" hangingPunct="1">
        <a:lnSpc>
          <a:spcPct val="100000"/>
        </a:lnSpc>
        <a:spcBef>
          <a:spcPts val="263"/>
        </a:spcBef>
        <a:buClr>
          <a:schemeClr val="accent1"/>
        </a:buClr>
        <a:buFont typeface="Arial" panose="020B0604020202020204" pitchFamily="34" charset="0"/>
        <a:buChar char="•"/>
        <a:defRPr sz="1265" kern="1200">
          <a:solidFill>
            <a:schemeClr val="tx1"/>
          </a:solidFill>
          <a:latin typeface="+mn-lt"/>
          <a:ea typeface="+mn-ea"/>
          <a:cs typeface="+mn-cs"/>
        </a:defRPr>
      </a:lvl4pPr>
      <a:lvl5pPr marL="856841" indent="-171368" algn="l" defTabSz="685474" rtl="0" eaLnBrk="1" latinLnBrk="0" hangingPunct="1">
        <a:lnSpc>
          <a:spcPct val="100000"/>
        </a:lnSpc>
        <a:spcBef>
          <a:spcPts val="263"/>
        </a:spcBef>
        <a:buClr>
          <a:schemeClr val="accent1"/>
        </a:buClr>
        <a:buFont typeface="Arial" panose="020B0604020202020204" pitchFamily="34" charset="0"/>
        <a:buChar char="•"/>
        <a:defRPr sz="1055" kern="1200">
          <a:solidFill>
            <a:schemeClr val="tx1"/>
          </a:solidFill>
          <a:latin typeface="+mn-lt"/>
          <a:ea typeface="+mn-ea"/>
          <a:cs typeface="+mn-cs"/>
        </a:defRPr>
      </a:lvl5pPr>
      <a:lvl6pPr marL="1885052" indent="-171368" algn="l" defTabSz="68547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789" indent="-171368" algn="l" defTabSz="68547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525" indent="-171368" algn="l" defTabSz="68547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262" indent="-171368" algn="l" defTabSz="68547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nb-NO"/>
      </a:defPPr>
      <a:lvl1pPr marL="0" algn="l" defTabSz="685474" rtl="0" eaLnBrk="1" latinLnBrk="0" hangingPunct="1">
        <a:defRPr sz="1349" kern="1200">
          <a:solidFill>
            <a:schemeClr val="tx1"/>
          </a:solidFill>
          <a:latin typeface="+mn-lt"/>
          <a:ea typeface="+mn-ea"/>
          <a:cs typeface="+mn-cs"/>
        </a:defRPr>
      </a:lvl1pPr>
      <a:lvl2pPr marL="342737" algn="l" defTabSz="685474" rtl="0" eaLnBrk="1" latinLnBrk="0" hangingPunct="1">
        <a:defRPr sz="1349" kern="1200">
          <a:solidFill>
            <a:schemeClr val="tx1"/>
          </a:solidFill>
          <a:latin typeface="+mn-lt"/>
          <a:ea typeface="+mn-ea"/>
          <a:cs typeface="+mn-cs"/>
        </a:defRPr>
      </a:lvl2pPr>
      <a:lvl3pPr marL="685474" algn="l" defTabSz="685474" rtl="0" eaLnBrk="1" latinLnBrk="0" hangingPunct="1">
        <a:defRPr sz="1349" kern="1200">
          <a:solidFill>
            <a:schemeClr val="tx1"/>
          </a:solidFill>
          <a:latin typeface="+mn-lt"/>
          <a:ea typeface="+mn-ea"/>
          <a:cs typeface="+mn-cs"/>
        </a:defRPr>
      </a:lvl3pPr>
      <a:lvl4pPr marL="1028210" algn="l" defTabSz="685474" rtl="0" eaLnBrk="1" latinLnBrk="0" hangingPunct="1">
        <a:defRPr sz="1349" kern="1200">
          <a:solidFill>
            <a:schemeClr val="tx1"/>
          </a:solidFill>
          <a:latin typeface="+mn-lt"/>
          <a:ea typeface="+mn-ea"/>
          <a:cs typeface="+mn-cs"/>
        </a:defRPr>
      </a:lvl4pPr>
      <a:lvl5pPr marL="1370947" algn="l" defTabSz="685474" rtl="0" eaLnBrk="1" latinLnBrk="0" hangingPunct="1">
        <a:defRPr sz="1349" kern="1200">
          <a:solidFill>
            <a:schemeClr val="tx1"/>
          </a:solidFill>
          <a:latin typeface="+mn-lt"/>
          <a:ea typeface="+mn-ea"/>
          <a:cs typeface="+mn-cs"/>
        </a:defRPr>
      </a:lvl5pPr>
      <a:lvl6pPr marL="1713683" algn="l" defTabSz="685474" rtl="0" eaLnBrk="1" latinLnBrk="0" hangingPunct="1">
        <a:defRPr sz="1349" kern="1200">
          <a:solidFill>
            <a:schemeClr val="tx1"/>
          </a:solidFill>
          <a:latin typeface="+mn-lt"/>
          <a:ea typeface="+mn-ea"/>
          <a:cs typeface="+mn-cs"/>
        </a:defRPr>
      </a:lvl6pPr>
      <a:lvl7pPr marL="2056420" algn="l" defTabSz="685474" rtl="0" eaLnBrk="1" latinLnBrk="0" hangingPunct="1">
        <a:defRPr sz="1349" kern="1200">
          <a:solidFill>
            <a:schemeClr val="tx1"/>
          </a:solidFill>
          <a:latin typeface="+mn-lt"/>
          <a:ea typeface="+mn-ea"/>
          <a:cs typeface="+mn-cs"/>
        </a:defRPr>
      </a:lvl7pPr>
      <a:lvl8pPr marL="2399157" algn="l" defTabSz="685474" rtl="0" eaLnBrk="1" latinLnBrk="0" hangingPunct="1">
        <a:defRPr sz="1349" kern="1200">
          <a:solidFill>
            <a:schemeClr val="tx1"/>
          </a:solidFill>
          <a:latin typeface="+mn-lt"/>
          <a:ea typeface="+mn-ea"/>
          <a:cs typeface="+mn-cs"/>
        </a:defRPr>
      </a:lvl8pPr>
      <a:lvl9pPr marL="2741894" algn="l" defTabSz="68547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ansatt.oslomet.no/arbeidsmiljosamtal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sz="3200" b="0" dirty="0"/>
              <a:t>Veiledende mal for gjennomføring av arbeidsmiljøsamtale  </a:t>
            </a:r>
            <a:br>
              <a:rPr lang="nb-NO" b="0" dirty="0"/>
            </a:br>
            <a:br>
              <a:rPr lang="nb-NO" b="0" dirty="0"/>
            </a:br>
            <a:endParaRPr lang="nb-NO" b="0" dirty="0"/>
          </a:p>
        </p:txBody>
      </p:sp>
      <p:sp>
        <p:nvSpPr>
          <p:cNvPr id="3" name="TextBox 2"/>
          <p:cNvSpPr txBox="1"/>
          <p:nvPr/>
        </p:nvSpPr>
        <p:spPr>
          <a:xfrm>
            <a:off x="1043608" y="2855192"/>
            <a:ext cx="6417141" cy="3108543"/>
          </a:xfrm>
          <a:prstGeom prst="rect">
            <a:avLst/>
          </a:prstGeom>
          <a:noFill/>
        </p:spPr>
        <p:txBody>
          <a:bodyPr wrap="square" rtlCol="0">
            <a:spAutoFit/>
          </a:bodyPr>
          <a:lstStyle/>
          <a:p>
            <a:r>
              <a:rPr lang="nb-NO" sz="1600" i="1" dirty="0"/>
              <a:t>Denne malen er veiledende og må tilpasses situasjonen til din enhet. Denne malen er ment på å dekke to ulike situasjoner, hvorav den første er mest vanlig:</a:t>
            </a:r>
          </a:p>
          <a:p>
            <a:endParaRPr lang="nb-NO" sz="1600" i="1" dirty="0"/>
          </a:p>
          <a:p>
            <a:pPr marL="285750" indent="-285750">
              <a:buFont typeface="Arial" panose="020B0604020202020204" pitchFamily="34" charset="0"/>
              <a:buChar char="•"/>
            </a:pPr>
            <a:r>
              <a:rPr lang="nb-NO" sz="1600" i="1" dirty="0"/>
              <a:t>En har utarbeidet tiltaks-/handlingsplan etter siste arbeidsmiljøundersøkelse.</a:t>
            </a:r>
            <a:br>
              <a:rPr lang="nb-NO" sz="1600" i="1" dirty="0"/>
            </a:br>
            <a:endParaRPr lang="nb-NO" sz="1600" i="1" dirty="0"/>
          </a:p>
          <a:p>
            <a:pPr marL="285750" indent="-285750">
              <a:buFont typeface="Arial" panose="020B0604020202020204" pitchFamily="34" charset="0"/>
              <a:buChar char="•"/>
            </a:pPr>
            <a:r>
              <a:rPr lang="nb-NO" sz="1600" i="1" dirty="0"/>
              <a:t>Tiltaksplan etter siste arbeidsmiljøundersøkelse er ikke utarbeidet. </a:t>
            </a:r>
            <a:endParaRPr lang="nb-NO" dirty="0"/>
          </a:p>
          <a:p>
            <a:pPr marL="285750" indent="-285750">
              <a:buFont typeface="Arial" panose="020B0604020202020204" pitchFamily="34" charset="0"/>
              <a:buChar char="•"/>
            </a:pPr>
            <a:endParaRPr lang="nb-NO" dirty="0"/>
          </a:p>
          <a:p>
            <a:endParaRPr lang="nb-NO" dirty="0"/>
          </a:p>
          <a:p>
            <a:r>
              <a:rPr lang="nb-NO" sz="1400" dirty="0"/>
              <a:t>V6.1 april 2026</a:t>
            </a:r>
          </a:p>
          <a:p>
            <a:endParaRPr lang="nb-NO" dirty="0"/>
          </a:p>
        </p:txBody>
      </p:sp>
    </p:spTree>
    <p:extLst>
      <p:ext uri="{BB962C8B-B14F-4D97-AF65-F5344CB8AC3E}">
        <p14:creationId xmlns:p14="http://schemas.microsoft.com/office/powerpoint/2010/main" val="3279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2. Prioritering av bevarings- og forbedringsområder</a:t>
            </a:r>
          </a:p>
        </p:txBody>
      </p:sp>
      <p:sp>
        <p:nvSpPr>
          <p:cNvPr id="3" name="Plassholder for innhold 2"/>
          <p:cNvSpPr>
            <a:spLocks noGrp="1"/>
          </p:cNvSpPr>
          <p:nvPr>
            <p:ph idx="1"/>
          </p:nvPr>
        </p:nvSpPr>
        <p:spPr/>
        <p:txBody>
          <a:bodyPr/>
          <a:lstStyle/>
          <a:p>
            <a:pPr>
              <a:buFont typeface="Wingdings" panose="05000000000000000000" pitchFamily="2" charset="2"/>
              <a:buChar char="§"/>
              <a:defRPr/>
            </a:pPr>
            <a:r>
              <a:rPr lang="nb-NO" sz="2400" dirty="0"/>
              <a:t>Hvilke tema er det viktigst at vi jobber videre med for å bevare/styrke vårt jobbengasjement?</a:t>
            </a:r>
          </a:p>
          <a:p>
            <a:pPr marL="3175" indent="0">
              <a:buNone/>
              <a:defRPr/>
            </a:pPr>
            <a:endParaRPr lang="nb-NO" sz="2400" dirty="0"/>
          </a:p>
          <a:p>
            <a:endParaRPr lang="nb-NO" dirty="0"/>
          </a:p>
        </p:txBody>
      </p:sp>
      <p:sp>
        <p:nvSpPr>
          <p:cNvPr id="4" name="Plassholder for bunntekst 3"/>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p>
            <a:fld id="{B0C8BA5C-F18D-4F44-83AF-15E80F06FDDC}" type="slidenum">
              <a:rPr lang="nb-NO" smtClean="0"/>
              <a:t>10</a:t>
            </a:fld>
            <a:endParaRPr lang="nb-NO"/>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832" y="4101805"/>
            <a:ext cx="2376264" cy="1346550"/>
          </a:xfrm>
          <a:prstGeom prst="rect">
            <a:avLst/>
          </a:prstGeom>
        </p:spPr>
      </p:pic>
    </p:spTree>
    <p:extLst>
      <p:ext uri="{BB962C8B-B14F-4D97-AF65-F5344CB8AC3E}">
        <p14:creationId xmlns:p14="http://schemas.microsoft.com/office/powerpoint/2010/main" val="320109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82430" y="691678"/>
            <a:ext cx="4354066" cy="2448273"/>
          </a:xfrm>
          <a:prstGeom prst="rect">
            <a:avLst/>
          </a:prstGeom>
        </p:spPr>
      </p:pic>
      <p:sp>
        <p:nvSpPr>
          <p:cNvPr id="2" name="Tittel 1"/>
          <p:cNvSpPr>
            <a:spLocks noGrp="1"/>
          </p:cNvSpPr>
          <p:nvPr>
            <p:ph type="title"/>
          </p:nvPr>
        </p:nvSpPr>
        <p:spPr/>
        <p:txBody>
          <a:bodyPr/>
          <a:lstStyle/>
          <a:p>
            <a:r>
              <a:rPr lang="nb-NO" dirty="0"/>
              <a:t>3. Forslag til tiltak</a:t>
            </a:r>
          </a:p>
        </p:txBody>
      </p:sp>
      <p:sp>
        <p:nvSpPr>
          <p:cNvPr id="3" name="Plassholder for innhold 2"/>
          <p:cNvSpPr>
            <a:spLocks noGrp="1"/>
          </p:cNvSpPr>
          <p:nvPr>
            <p:ph idx="1"/>
          </p:nvPr>
        </p:nvSpPr>
        <p:spPr/>
        <p:txBody>
          <a:bodyPr>
            <a:normAutofit fontScale="92500" lnSpcReduction="20000"/>
          </a:bodyPr>
          <a:lstStyle/>
          <a:p>
            <a:pPr>
              <a:buFont typeface="Wingdings" panose="05000000000000000000" pitchFamily="2" charset="2"/>
              <a:buChar char="Ø"/>
            </a:pPr>
            <a:r>
              <a:rPr lang="nb-NO" altLang="nb-NO" sz="2400" b="1" dirty="0"/>
              <a:t>Bevaringsområder</a:t>
            </a:r>
          </a:p>
          <a:p>
            <a:pPr lvl="1">
              <a:buFont typeface="Wingdings" panose="05000000000000000000" pitchFamily="2" charset="2"/>
              <a:buChar char="§"/>
            </a:pPr>
            <a:r>
              <a:rPr lang="nb-NO" altLang="nb-NO" sz="2000" dirty="0"/>
              <a:t>Hva bør vi fortsette å gjøre/gjøre mer av for å bevare disse områdene?</a:t>
            </a:r>
          </a:p>
          <a:p>
            <a:endParaRPr lang="nb-NO" altLang="nb-NO" dirty="0">
              <a:solidFill>
                <a:srgbClr val="FF0000"/>
              </a:solidFill>
            </a:endParaRPr>
          </a:p>
          <a:p>
            <a:endParaRPr lang="nb-NO" altLang="nb-NO" dirty="0">
              <a:solidFill>
                <a:srgbClr val="FF0000"/>
              </a:solidFill>
            </a:endParaRPr>
          </a:p>
          <a:p>
            <a:pPr>
              <a:buFont typeface="Wingdings" panose="05000000000000000000" pitchFamily="2" charset="2"/>
              <a:buChar char="Ø"/>
            </a:pPr>
            <a:r>
              <a:rPr lang="nb-NO" altLang="nb-NO" sz="2400" b="1" dirty="0"/>
              <a:t>Forbedringsområder</a:t>
            </a:r>
          </a:p>
          <a:p>
            <a:pPr lvl="2">
              <a:buFont typeface="Wingdings" panose="05000000000000000000" pitchFamily="2" charset="2"/>
              <a:buChar char="§"/>
            </a:pPr>
            <a:r>
              <a:rPr lang="nb-NO" altLang="nb-NO" sz="2000" dirty="0"/>
              <a:t>Hva bør vi gjøre mer av/mindre av/annerledes for å styrke disse områdene? </a:t>
            </a:r>
          </a:p>
          <a:p>
            <a:pPr marL="684000" lvl="2" indent="0">
              <a:buNone/>
            </a:pPr>
            <a:endParaRPr lang="nb-NO" altLang="nb-NO" sz="2000" b="1" dirty="0"/>
          </a:p>
          <a:p>
            <a:pPr marL="684000" lvl="2" indent="0">
              <a:buNone/>
            </a:pPr>
            <a:r>
              <a:rPr lang="nb-NO" altLang="nb-NO" sz="2000" b="1" dirty="0"/>
              <a:t>HVA ØNSKER DU KONKRET Å BIDRA MED?</a:t>
            </a:r>
          </a:p>
          <a:p>
            <a:pPr marL="3175" indent="0">
              <a:buNone/>
            </a:pPr>
            <a:br>
              <a:rPr lang="nb-NO" altLang="nb-NO" dirty="0">
                <a:solidFill>
                  <a:srgbClr val="FF0000"/>
                </a:solidFill>
              </a:rPr>
            </a:br>
            <a:endParaRPr lang="nb-NO" altLang="nb-NO" dirty="0">
              <a:solidFill>
                <a:srgbClr val="FF0000"/>
              </a:solidFill>
            </a:endParaRPr>
          </a:p>
          <a:p>
            <a:endParaRPr lang="nb-NO" dirty="0"/>
          </a:p>
        </p:txBody>
      </p:sp>
      <p:sp>
        <p:nvSpPr>
          <p:cNvPr id="4" name="Plassholder for bunntekst 3"/>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p>
            <a:fld id="{B0C8BA5C-F18D-4F44-83AF-15E80F06FDDC}" type="slidenum">
              <a:rPr lang="nb-NO" smtClean="0"/>
              <a:t>11</a:t>
            </a:fld>
            <a:endParaRPr lang="nb-NO"/>
          </a:p>
        </p:txBody>
      </p:sp>
    </p:spTree>
    <p:extLst>
      <p:ext uri="{BB962C8B-B14F-4D97-AF65-F5344CB8AC3E}">
        <p14:creationId xmlns:p14="http://schemas.microsoft.com/office/powerpoint/2010/main" val="323459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tel 1"/>
          <p:cNvSpPr>
            <a:spLocks noGrp="1"/>
          </p:cNvSpPr>
          <p:nvPr>
            <p:ph type="title"/>
          </p:nvPr>
        </p:nvSpPr>
        <p:spPr/>
        <p:txBody>
          <a:bodyPr/>
          <a:lstStyle/>
          <a:p>
            <a:pPr eaLnBrk="1" hangingPunct="1"/>
            <a:r>
              <a:rPr lang="nb-NO" altLang="nb-NO" dirty="0"/>
              <a:t>Tiltaks-/handlingsplan og videre oppfølging</a:t>
            </a:r>
          </a:p>
        </p:txBody>
      </p:sp>
      <p:sp>
        <p:nvSpPr>
          <p:cNvPr id="51203" name="Plassholder for innhold 2"/>
          <p:cNvSpPr>
            <a:spLocks noGrp="1"/>
          </p:cNvSpPr>
          <p:nvPr>
            <p:ph idx="1"/>
          </p:nvPr>
        </p:nvSpPr>
        <p:spPr/>
        <p:txBody>
          <a:bodyPr/>
          <a:lstStyle/>
          <a:p>
            <a:pPr eaLnBrk="1" hangingPunct="1"/>
            <a:endParaRPr lang="nb-NO" altLang="nb-NO" dirty="0"/>
          </a:p>
          <a:p>
            <a:pPr eaLnBrk="1" hangingPunct="1">
              <a:buFont typeface="Wingdings" panose="05000000000000000000" pitchFamily="2" charset="2"/>
              <a:buChar char="Ø"/>
            </a:pPr>
            <a:r>
              <a:rPr lang="nb-NO" altLang="nb-NO" sz="2800" dirty="0"/>
              <a:t>Videre prosess</a:t>
            </a:r>
          </a:p>
          <a:p>
            <a:pPr eaLnBrk="1" hangingPunct="1">
              <a:buFont typeface="Wingdings" panose="05000000000000000000" pitchFamily="2" charset="2"/>
              <a:buChar char="Ø"/>
            </a:pPr>
            <a:r>
              <a:rPr lang="nb-NO" altLang="nb-NO" sz="2800" dirty="0"/>
              <a:t>Oppfølging av handlingsplan</a:t>
            </a:r>
          </a:p>
          <a:p>
            <a:pPr eaLnBrk="1" hangingPunct="1"/>
            <a:endParaRPr lang="nb-NO" altLang="nb-NO" dirty="0"/>
          </a:p>
        </p:txBody>
      </p:sp>
      <p:sp>
        <p:nvSpPr>
          <p:cNvPr id="2" name="Plassholder for bunntekst 1"/>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68EF0CC-C740-4AB1-949A-AF3790F22FC6}" type="slidenum">
              <a:rPr lang="en-US" altLang="nb-NO" sz="1000">
                <a:solidFill>
                  <a:srgbClr val="FFFFFF"/>
                </a:solidFill>
                <a:latin typeface="Franklin Gothic Book" panose="020B0503020102020204" pitchFamily="34" charset="0"/>
              </a:rPr>
              <a:pPr eaLnBrk="1" hangingPunct="1"/>
              <a:t>12</a:t>
            </a:fld>
            <a:endParaRPr lang="en-US" altLang="nb-NO" sz="1000">
              <a:solidFill>
                <a:srgbClr val="FFFFFF"/>
              </a:solidFill>
              <a:latin typeface="Franklin Gothic Book" panose="020B0503020102020204" pitchFamily="34" charset="0"/>
            </a:endParaRPr>
          </a:p>
        </p:txBody>
      </p:sp>
      <p:pic>
        <p:nvPicPr>
          <p:cNvPr id="4" name="Bilde 3"/>
          <p:cNvPicPr>
            <a:picLocks noChangeAspect="1"/>
          </p:cNvPicPr>
          <p:nvPr/>
        </p:nvPicPr>
        <p:blipFill>
          <a:blip r:embed="rId3"/>
          <a:stretch>
            <a:fillRect/>
          </a:stretch>
        </p:blipFill>
        <p:spPr>
          <a:xfrm>
            <a:off x="5793871" y="3379488"/>
            <a:ext cx="2798307" cy="2673707"/>
          </a:xfrm>
          <a:prstGeom prst="rect">
            <a:avLst/>
          </a:prstGeom>
        </p:spPr>
      </p:pic>
    </p:spTree>
    <p:extLst>
      <p:ext uri="{BB962C8B-B14F-4D97-AF65-F5344CB8AC3E}">
        <p14:creationId xmlns:p14="http://schemas.microsoft.com/office/powerpoint/2010/main" val="159306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tel 1"/>
          <p:cNvSpPr>
            <a:spLocks noGrp="1"/>
          </p:cNvSpPr>
          <p:nvPr>
            <p:ph type="title"/>
          </p:nvPr>
        </p:nvSpPr>
        <p:spPr/>
        <p:txBody>
          <a:bodyPr/>
          <a:lstStyle/>
          <a:p>
            <a:pPr eaLnBrk="1" hangingPunct="1"/>
            <a:r>
              <a:rPr lang="nb-NO" altLang="nb-NO" dirty="0"/>
              <a:t>Takk for ditt bidrag </a:t>
            </a:r>
          </a:p>
        </p:txBody>
      </p:sp>
      <p:sp>
        <p:nvSpPr>
          <p:cNvPr id="52227" name="Plassholder for innhold 2"/>
          <p:cNvSpPr>
            <a:spLocks noGrp="1"/>
          </p:cNvSpPr>
          <p:nvPr>
            <p:ph idx="1"/>
          </p:nvPr>
        </p:nvSpPr>
        <p:spPr>
          <a:xfrm>
            <a:off x="512487" y="2456019"/>
            <a:ext cx="8104868" cy="1909085"/>
          </a:xfrm>
        </p:spPr>
        <p:txBody>
          <a:bodyPr/>
          <a:lstStyle/>
          <a:p>
            <a:pPr eaLnBrk="1" hangingPunct="1"/>
            <a:endParaRPr lang="nb-NO" altLang="nb-NO" dirty="0"/>
          </a:p>
          <a:p>
            <a:pPr eaLnBrk="1" hangingPunct="1">
              <a:buFont typeface="Wingdings" panose="05000000000000000000" pitchFamily="2" charset="2"/>
              <a:buChar char="§"/>
            </a:pPr>
            <a:r>
              <a:rPr lang="nb-NO" sz="2400" dirty="0">
                <a:effectLst>
                  <a:outerShdw algn="tl">
                    <a:srgbClr val="000000"/>
                  </a:outerShdw>
                </a:effectLst>
              </a:rPr>
              <a:t>Et engasjerende og motiverende arbeidsmiljø kommer ikke av seg selv – det skaper vi sammen gjennom dialog, god ledelse og godt medarbeiderskap </a:t>
            </a:r>
          </a:p>
          <a:p>
            <a:pPr marL="3175" indent="0" eaLnBrk="1" hangingPunct="1">
              <a:buNone/>
            </a:pPr>
            <a:endParaRPr lang="nb-NO" sz="2400" dirty="0">
              <a:effectLst>
                <a:outerShdw blurRad="38100" dist="38100" dir="2700000" algn="tl">
                  <a:srgbClr val="000000">
                    <a:alpha val="43137"/>
                  </a:srgbClr>
                </a:outerShdw>
              </a:effectLst>
              <a:sym typeface="Wingdings" panose="05000000000000000000" pitchFamily="2" charset="2"/>
            </a:endParaRPr>
          </a:p>
          <a:p>
            <a:pPr eaLnBrk="1" hangingPunct="1">
              <a:buFont typeface="Wingdings" panose="05000000000000000000" pitchFamily="2" charset="2"/>
              <a:buChar char="§"/>
            </a:pPr>
            <a:endParaRPr lang="nb-NO" altLang="nb-NO" sz="2400" dirty="0"/>
          </a:p>
          <a:p>
            <a:pPr eaLnBrk="1" hangingPunct="1"/>
            <a:endParaRPr lang="nb-NO" altLang="nb-NO" dirty="0"/>
          </a:p>
        </p:txBody>
      </p:sp>
      <p:sp>
        <p:nvSpPr>
          <p:cNvPr id="2" name="Plassholder for bunntekst 1"/>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2B99E57-918D-4896-AC03-F2F64F62F4F2}" type="slidenum">
              <a:rPr lang="en-US" altLang="nb-NO" sz="1000">
                <a:solidFill>
                  <a:srgbClr val="FFFFFF"/>
                </a:solidFill>
                <a:latin typeface="Franklin Gothic Book" panose="020B0503020102020204" pitchFamily="34" charset="0"/>
              </a:rPr>
              <a:pPr eaLnBrk="1" hangingPunct="1"/>
              <a:t>13</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90990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3"/>
          <p:cNvSpPr>
            <a:spLocks noGrp="1" noChangeArrowheads="1"/>
          </p:cNvSpPr>
          <p:nvPr>
            <p:ph type="title"/>
          </p:nvPr>
        </p:nvSpPr>
        <p:spPr>
          <a:xfrm>
            <a:off x="1594398" y="811436"/>
            <a:ext cx="8104868" cy="241300"/>
          </a:xfrm>
        </p:spPr>
        <p:txBody>
          <a:bodyPr>
            <a:normAutofit fontScale="90000"/>
          </a:bodyPr>
          <a:lstStyle/>
          <a:p>
            <a:pPr eaLnBrk="1" fontAlgn="auto" hangingPunct="1">
              <a:spcAft>
                <a:spcPts val="0"/>
              </a:spcAft>
              <a:defRPr/>
            </a:pPr>
            <a:r>
              <a:rPr lang="nb-NO" dirty="0"/>
              <a:t>Tiltaks-/handlingsplan for bevaringsområde</a:t>
            </a:r>
            <a:br>
              <a:rPr lang="nb-NO" dirty="0"/>
            </a:br>
            <a:r>
              <a:rPr lang="nb-NO" sz="2200" b="0" dirty="0"/>
              <a:t>Enhet: </a:t>
            </a:r>
          </a:p>
        </p:txBody>
      </p:sp>
      <p:graphicFrame>
        <p:nvGraphicFramePr>
          <p:cNvPr id="5" name="Plassholder for tabell 4"/>
          <p:cNvGraphicFramePr>
            <a:graphicFrameLocks noGrp="1"/>
          </p:cNvGraphicFramePr>
          <p:nvPr>
            <p:ph idx="1"/>
            <p:extLst>
              <p:ext uri="{D42A27DB-BD31-4B8C-83A1-F6EECF244321}">
                <p14:modId xmlns:p14="http://schemas.microsoft.com/office/powerpoint/2010/main" val="2280342595"/>
              </p:ext>
            </p:extLst>
          </p:nvPr>
        </p:nvGraphicFramePr>
        <p:xfrm>
          <a:off x="486607" y="1205363"/>
          <a:ext cx="8104925" cy="4928637"/>
        </p:xfrm>
        <a:graphic>
          <a:graphicData uri="http://schemas.openxmlformats.org/drawingml/2006/table">
            <a:tbl>
              <a:tblPr firstRow="1" bandRow="1">
                <a:tableStyleId>{5940675A-B579-460E-94D1-54222C63F5DA}</a:tableStyleId>
              </a:tblPr>
              <a:tblGrid>
                <a:gridCol w="588380">
                  <a:extLst>
                    <a:ext uri="{9D8B030D-6E8A-4147-A177-3AD203B41FA5}">
                      <a16:colId xmlns:a16="http://schemas.microsoft.com/office/drawing/2014/main" val="20000"/>
                    </a:ext>
                  </a:extLst>
                </a:gridCol>
                <a:gridCol w="2208897">
                  <a:extLst>
                    <a:ext uri="{9D8B030D-6E8A-4147-A177-3AD203B41FA5}">
                      <a16:colId xmlns:a16="http://schemas.microsoft.com/office/drawing/2014/main" val="20001"/>
                    </a:ext>
                  </a:extLst>
                </a:gridCol>
                <a:gridCol w="2208897">
                  <a:extLst>
                    <a:ext uri="{9D8B030D-6E8A-4147-A177-3AD203B41FA5}">
                      <a16:colId xmlns:a16="http://schemas.microsoft.com/office/drawing/2014/main" val="20002"/>
                    </a:ext>
                  </a:extLst>
                </a:gridCol>
                <a:gridCol w="1178079">
                  <a:extLst>
                    <a:ext uri="{9D8B030D-6E8A-4147-A177-3AD203B41FA5}">
                      <a16:colId xmlns:a16="http://schemas.microsoft.com/office/drawing/2014/main" val="20003"/>
                    </a:ext>
                  </a:extLst>
                </a:gridCol>
                <a:gridCol w="1104449">
                  <a:extLst>
                    <a:ext uri="{9D8B030D-6E8A-4147-A177-3AD203B41FA5}">
                      <a16:colId xmlns:a16="http://schemas.microsoft.com/office/drawing/2014/main" val="20004"/>
                    </a:ext>
                  </a:extLst>
                </a:gridCol>
                <a:gridCol w="816223">
                  <a:extLst>
                    <a:ext uri="{9D8B030D-6E8A-4147-A177-3AD203B41FA5}">
                      <a16:colId xmlns:a16="http://schemas.microsoft.com/office/drawing/2014/main" val="20005"/>
                    </a:ext>
                  </a:extLst>
                </a:gridCol>
              </a:tblGrid>
              <a:tr h="478557">
                <a:tc>
                  <a:txBody>
                    <a:bodyPr/>
                    <a:lstStyle/>
                    <a:p>
                      <a:endParaRPr lang="nb-NO" dirty="0"/>
                    </a:p>
                  </a:txBody>
                  <a:tcPr marL="87712" marR="87712">
                    <a:solidFill>
                      <a:srgbClr val="92D050"/>
                    </a:solidFill>
                  </a:tcPr>
                </a:tc>
                <a:tc>
                  <a:txBody>
                    <a:bodyPr/>
                    <a:lstStyle/>
                    <a:p>
                      <a:r>
                        <a:rPr lang="nb-NO" dirty="0"/>
                        <a:t>Bevaringsområde</a:t>
                      </a:r>
                    </a:p>
                  </a:txBody>
                  <a:tcPr marL="87712" marR="87712">
                    <a:solidFill>
                      <a:srgbClr val="92D050"/>
                    </a:solidFill>
                  </a:tcPr>
                </a:tc>
                <a:tc>
                  <a:txBody>
                    <a:bodyPr/>
                    <a:lstStyle/>
                    <a:p>
                      <a:r>
                        <a:rPr lang="nb-NO" dirty="0"/>
                        <a:t>Tiltak</a:t>
                      </a:r>
                    </a:p>
                  </a:txBody>
                  <a:tcPr marL="87712" marR="87712">
                    <a:solidFill>
                      <a:srgbClr val="92D050"/>
                    </a:solidFill>
                  </a:tcPr>
                </a:tc>
                <a:tc>
                  <a:txBody>
                    <a:bodyPr/>
                    <a:lstStyle/>
                    <a:p>
                      <a:r>
                        <a:rPr lang="nb-NO" dirty="0"/>
                        <a:t>Ansvarlig</a:t>
                      </a:r>
                    </a:p>
                  </a:txBody>
                  <a:tcPr marL="87712" marR="87712">
                    <a:solidFill>
                      <a:srgbClr val="92D050"/>
                    </a:solidFill>
                  </a:tcPr>
                </a:tc>
                <a:tc>
                  <a:txBody>
                    <a:bodyPr/>
                    <a:lstStyle/>
                    <a:p>
                      <a:r>
                        <a:rPr lang="nb-NO" dirty="0"/>
                        <a:t>Tidsfrist</a:t>
                      </a:r>
                    </a:p>
                  </a:txBody>
                  <a:tcPr marL="87712" marR="87712">
                    <a:solidFill>
                      <a:srgbClr val="92D050"/>
                    </a:solidFill>
                  </a:tcPr>
                </a:tc>
                <a:tc>
                  <a:txBody>
                    <a:bodyPr/>
                    <a:lstStyle/>
                    <a:p>
                      <a:r>
                        <a:rPr lang="nb-NO" dirty="0"/>
                        <a:t>Utført</a:t>
                      </a:r>
                    </a:p>
                  </a:txBody>
                  <a:tcPr marL="87712" marR="87712">
                    <a:solidFill>
                      <a:srgbClr val="92D050"/>
                    </a:solidFill>
                  </a:tcPr>
                </a:tc>
                <a:extLst>
                  <a:ext uri="{0D108BD9-81ED-4DB2-BD59-A6C34878D82A}">
                    <a16:rowId xmlns:a16="http://schemas.microsoft.com/office/drawing/2014/main" val="10000"/>
                  </a:ext>
                </a:extLst>
              </a:tr>
              <a:tr h="370840">
                <a:tc>
                  <a:txBody>
                    <a:bodyPr/>
                    <a:lstStyle/>
                    <a:p>
                      <a:r>
                        <a:rPr lang="nb-NO" dirty="0"/>
                        <a:t>1.</a:t>
                      </a:r>
                    </a:p>
                  </a:txBody>
                  <a:tcPr marL="87712" marR="87712">
                    <a:solidFill>
                      <a:srgbClr val="92D050"/>
                    </a:solidFill>
                  </a:tcPr>
                </a:tc>
                <a:tc>
                  <a:txBody>
                    <a:bodyPr/>
                    <a:lstStyle/>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extLst>
                  <a:ext uri="{0D108BD9-81ED-4DB2-BD59-A6C34878D82A}">
                    <a16:rowId xmlns:a16="http://schemas.microsoft.com/office/drawing/2014/main" val="10001"/>
                  </a:ext>
                </a:extLst>
              </a:tr>
              <a:tr h="370840">
                <a:tc>
                  <a:txBody>
                    <a:bodyPr/>
                    <a:lstStyle/>
                    <a:p>
                      <a:r>
                        <a:rPr lang="nb-NO" dirty="0"/>
                        <a:t>2.</a:t>
                      </a:r>
                    </a:p>
                  </a:txBody>
                  <a:tcPr marL="87712" marR="87712">
                    <a:solidFill>
                      <a:srgbClr val="92D050"/>
                    </a:solidFill>
                  </a:tcPr>
                </a:tc>
                <a:tc>
                  <a:txBody>
                    <a:bodyPr/>
                    <a:lstStyle/>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txBody>
                  <a:tcPr marL="87712" marR="87712"/>
                </a:tc>
                <a:tc>
                  <a:txBody>
                    <a:bodyPr/>
                    <a:lstStyle/>
                    <a:p>
                      <a:endParaRPr lang="nb-NO" sz="1400"/>
                    </a:p>
                  </a:txBody>
                  <a:tcPr marL="87712" marR="87712"/>
                </a:tc>
                <a:tc>
                  <a:txBody>
                    <a:bodyPr/>
                    <a:lstStyle/>
                    <a:p>
                      <a:endParaRPr lang="nb-NO" sz="1400"/>
                    </a:p>
                  </a:txBody>
                  <a:tcPr marL="87712" marR="87712"/>
                </a:tc>
                <a:tc>
                  <a:txBody>
                    <a:bodyPr/>
                    <a:lstStyle/>
                    <a:p>
                      <a:endParaRPr lang="nb-NO" sz="1400"/>
                    </a:p>
                  </a:txBody>
                  <a:tcPr marL="87712" marR="87712"/>
                </a:tc>
                <a:tc>
                  <a:txBody>
                    <a:bodyPr/>
                    <a:lstStyle/>
                    <a:p>
                      <a:endParaRPr lang="nb-NO" sz="1400" dirty="0"/>
                    </a:p>
                  </a:txBody>
                  <a:tcPr marL="87712" marR="87712"/>
                </a:tc>
                <a:extLst>
                  <a:ext uri="{0D108BD9-81ED-4DB2-BD59-A6C34878D82A}">
                    <a16:rowId xmlns:a16="http://schemas.microsoft.com/office/drawing/2014/main" val="10002"/>
                  </a:ext>
                </a:extLst>
              </a:tr>
            </a:tbl>
          </a:graphicData>
        </a:graphic>
      </p:graphicFrame>
      <p:sp>
        <p:nvSpPr>
          <p:cNvPr id="2" name="Plassholder for bunntekst 1"/>
          <p:cNvSpPr>
            <a:spLocks noGrp="1"/>
          </p:cNvSpPr>
          <p:nvPr>
            <p:ph type="ftr" sz="quarter" idx="11"/>
          </p:nvPr>
        </p:nvSpPr>
        <p:spPr/>
        <p:txBody>
          <a:bodyPr/>
          <a:lstStyle/>
          <a:p>
            <a:pPr>
              <a:defRPr/>
            </a:pPr>
            <a:r>
              <a:rPr lang="nb-NO"/>
              <a:t>.</a:t>
            </a:r>
          </a:p>
        </p:txBody>
      </p:sp>
      <p:sp>
        <p:nvSpPr>
          <p:cNvPr id="3" name="Plassholder for lysbildenummer 2"/>
          <p:cNvSpPr>
            <a:spLocks noGrp="1"/>
          </p:cNvSpPr>
          <p:nvPr>
            <p:ph type="sldNum" sz="quarter" idx="12"/>
          </p:nvPr>
        </p:nvSpPr>
        <p:spPr/>
        <p:txBody>
          <a:bodyPr/>
          <a:lstStyle/>
          <a:p>
            <a:fld id="{794B16B6-FCA7-4D82-AA26-93F5DFF8EC70}" type="slidenum">
              <a:rPr lang="nb-NO" altLang="nb-NO" smtClean="0"/>
              <a:pPr/>
              <a:t>14</a:t>
            </a:fld>
            <a:endParaRPr lang="nb-NO" altLang="nb-NO"/>
          </a:p>
        </p:txBody>
      </p:sp>
      <p:sp>
        <p:nvSpPr>
          <p:cNvPr id="7" name="Plassholder for lysbildenummer 3"/>
          <p:cNvSpPr txBox="1">
            <a:spLocks/>
          </p:cNvSpPr>
          <p:nvPr/>
        </p:nvSpPr>
        <p:spPr>
          <a:xfrm>
            <a:off x="8675688" y="6381750"/>
            <a:ext cx="241300" cy="241300"/>
          </a:xfrm>
          <a:prstGeom prst="ellipse">
            <a:avLst/>
          </a:prstGeom>
          <a:solidFill>
            <a:schemeClr val="accent1"/>
          </a:solidFill>
        </p:spPr>
        <p:txBody>
          <a:bodyPr wrap="none" lIns="0" tIns="0" rIns="0" bIns="0" anchor="ctr" anchorCtr="1"/>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ctr" eaLnBrk="1" hangingPunct="1"/>
            <a:fld id="{AB707581-0646-4A8D-A372-0F9F7F508621}" type="slidenum">
              <a:rPr lang="en-US" altLang="nb-NO" sz="1000">
                <a:solidFill>
                  <a:srgbClr val="FFFFFF"/>
                </a:solidFill>
                <a:latin typeface="Franklin Gothic Book" panose="020B0503020102020204" pitchFamily="34" charset="0"/>
              </a:rPr>
              <a:pPr algn="ctr" eaLnBrk="1" hangingPunct="1"/>
              <a:t>14</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58097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3"/>
          <p:cNvSpPr>
            <a:spLocks noGrp="1" noChangeArrowheads="1"/>
          </p:cNvSpPr>
          <p:nvPr>
            <p:ph type="title"/>
          </p:nvPr>
        </p:nvSpPr>
        <p:spPr>
          <a:xfrm>
            <a:off x="1594398" y="620688"/>
            <a:ext cx="8104868" cy="467511"/>
          </a:xfrm>
        </p:spPr>
        <p:txBody>
          <a:bodyPr>
            <a:normAutofit fontScale="90000"/>
          </a:bodyPr>
          <a:lstStyle/>
          <a:p>
            <a:pPr eaLnBrk="1" fontAlgn="auto" hangingPunct="1">
              <a:spcAft>
                <a:spcPts val="0"/>
              </a:spcAft>
              <a:defRPr/>
            </a:pPr>
            <a:r>
              <a:rPr lang="nb-NO" dirty="0"/>
              <a:t>Handlingsplan for forbedringsområde</a:t>
            </a:r>
            <a:br>
              <a:rPr lang="nb-NO" dirty="0"/>
            </a:br>
            <a:r>
              <a:rPr lang="nb-NO" sz="2200" b="0" dirty="0"/>
              <a:t>Enhet: </a:t>
            </a:r>
          </a:p>
        </p:txBody>
      </p:sp>
      <p:graphicFrame>
        <p:nvGraphicFramePr>
          <p:cNvPr id="5" name="Plassholder for tabell 4"/>
          <p:cNvGraphicFramePr>
            <a:graphicFrameLocks noGrp="1"/>
          </p:cNvGraphicFramePr>
          <p:nvPr>
            <p:ph idx="1"/>
            <p:extLst>
              <p:ext uri="{D42A27DB-BD31-4B8C-83A1-F6EECF244321}">
                <p14:modId xmlns:p14="http://schemas.microsoft.com/office/powerpoint/2010/main" val="1039306344"/>
              </p:ext>
            </p:extLst>
          </p:nvPr>
        </p:nvGraphicFramePr>
        <p:xfrm>
          <a:off x="396626" y="1225791"/>
          <a:ext cx="8104925" cy="4820920"/>
        </p:xfrm>
        <a:graphic>
          <a:graphicData uri="http://schemas.openxmlformats.org/drawingml/2006/table">
            <a:tbl>
              <a:tblPr firstRow="1" bandRow="1">
                <a:tableStyleId>{5940675A-B579-460E-94D1-54222C63F5DA}</a:tableStyleId>
              </a:tblPr>
              <a:tblGrid>
                <a:gridCol w="588380">
                  <a:extLst>
                    <a:ext uri="{9D8B030D-6E8A-4147-A177-3AD203B41FA5}">
                      <a16:colId xmlns:a16="http://schemas.microsoft.com/office/drawing/2014/main" val="20000"/>
                    </a:ext>
                  </a:extLst>
                </a:gridCol>
                <a:gridCol w="2208897">
                  <a:extLst>
                    <a:ext uri="{9D8B030D-6E8A-4147-A177-3AD203B41FA5}">
                      <a16:colId xmlns:a16="http://schemas.microsoft.com/office/drawing/2014/main" val="20001"/>
                    </a:ext>
                  </a:extLst>
                </a:gridCol>
                <a:gridCol w="2208897">
                  <a:extLst>
                    <a:ext uri="{9D8B030D-6E8A-4147-A177-3AD203B41FA5}">
                      <a16:colId xmlns:a16="http://schemas.microsoft.com/office/drawing/2014/main" val="20002"/>
                    </a:ext>
                  </a:extLst>
                </a:gridCol>
                <a:gridCol w="1178079">
                  <a:extLst>
                    <a:ext uri="{9D8B030D-6E8A-4147-A177-3AD203B41FA5}">
                      <a16:colId xmlns:a16="http://schemas.microsoft.com/office/drawing/2014/main" val="20003"/>
                    </a:ext>
                  </a:extLst>
                </a:gridCol>
                <a:gridCol w="1104449">
                  <a:extLst>
                    <a:ext uri="{9D8B030D-6E8A-4147-A177-3AD203B41FA5}">
                      <a16:colId xmlns:a16="http://schemas.microsoft.com/office/drawing/2014/main" val="20004"/>
                    </a:ext>
                  </a:extLst>
                </a:gridCol>
                <a:gridCol w="816223">
                  <a:extLst>
                    <a:ext uri="{9D8B030D-6E8A-4147-A177-3AD203B41FA5}">
                      <a16:colId xmlns:a16="http://schemas.microsoft.com/office/drawing/2014/main" val="20005"/>
                    </a:ext>
                  </a:extLst>
                </a:gridCol>
              </a:tblGrid>
              <a:tr h="370840">
                <a:tc>
                  <a:txBody>
                    <a:bodyPr/>
                    <a:lstStyle/>
                    <a:p>
                      <a:endParaRPr lang="nb-NO" dirty="0"/>
                    </a:p>
                  </a:txBody>
                  <a:tcPr marL="87712" marR="87712">
                    <a:solidFill>
                      <a:srgbClr val="FFFF00"/>
                    </a:solidFill>
                  </a:tcPr>
                </a:tc>
                <a:tc>
                  <a:txBody>
                    <a:bodyPr/>
                    <a:lstStyle/>
                    <a:p>
                      <a:r>
                        <a:rPr lang="nb-NO" dirty="0"/>
                        <a:t>Forbedringsområde</a:t>
                      </a:r>
                    </a:p>
                  </a:txBody>
                  <a:tcPr marL="87712" marR="87712">
                    <a:solidFill>
                      <a:srgbClr val="FFFF00"/>
                    </a:solidFill>
                  </a:tcPr>
                </a:tc>
                <a:tc>
                  <a:txBody>
                    <a:bodyPr/>
                    <a:lstStyle/>
                    <a:p>
                      <a:r>
                        <a:rPr lang="nb-NO" dirty="0"/>
                        <a:t>Tiltak</a:t>
                      </a:r>
                    </a:p>
                  </a:txBody>
                  <a:tcPr marL="87712" marR="87712">
                    <a:solidFill>
                      <a:srgbClr val="FFFF00"/>
                    </a:solidFill>
                  </a:tcPr>
                </a:tc>
                <a:tc>
                  <a:txBody>
                    <a:bodyPr/>
                    <a:lstStyle/>
                    <a:p>
                      <a:r>
                        <a:rPr lang="nb-NO" dirty="0"/>
                        <a:t>Ansvarlig</a:t>
                      </a:r>
                    </a:p>
                  </a:txBody>
                  <a:tcPr marL="87712" marR="87712">
                    <a:solidFill>
                      <a:srgbClr val="FFFF00"/>
                    </a:solidFill>
                  </a:tcPr>
                </a:tc>
                <a:tc>
                  <a:txBody>
                    <a:bodyPr/>
                    <a:lstStyle/>
                    <a:p>
                      <a:r>
                        <a:rPr lang="nb-NO" dirty="0"/>
                        <a:t>Tidsfrist</a:t>
                      </a:r>
                    </a:p>
                  </a:txBody>
                  <a:tcPr marL="87712" marR="87712">
                    <a:solidFill>
                      <a:srgbClr val="FFFF00"/>
                    </a:solidFill>
                  </a:tcPr>
                </a:tc>
                <a:tc>
                  <a:txBody>
                    <a:bodyPr/>
                    <a:lstStyle/>
                    <a:p>
                      <a:r>
                        <a:rPr lang="nb-NO" dirty="0"/>
                        <a:t>Utført</a:t>
                      </a:r>
                    </a:p>
                  </a:txBody>
                  <a:tcPr marL="87712" marR="87712">
                    <a:solidFill>
                      <a:srgbClr val="FFFF00"/>
                    </a:solidFill>
                  </a:tcPr>
                </a:tc>
                <a:extLst>
                  <a:ext uri="{0D108BD9-81ED-4DB2-BD59-A6C34878D82A}">
                    <a16:rowId xmlns:a16="http://schemas.microsoft.com/office/drawing/2014/main" val="10000"/>
                  </a:ext>
                </a:extLst>
              </a:tr>
              <a:tr h="370840">
                <a:tc>
                  <a:txBody>
                    <a:bodyPr/>
                    <a:lstStyle/>
                    <a:p>
                      <a:r>
                        <a:rPr lang="nb-NO" dirty="0"/>
                        <a:t>1.</a:t>
                      </a:r>
                    </a:p>
                  </a:txBody>
                  <a:tcPr marL="87712" marR="87712">
                    <a:solidFill>
                      <a:srgbClr val="FFFF00"/>
                    </a:solidFill>
                  </a:tcPr>
                </a:tc>
                <a:tc>
                  <a:txBody>
                    <a:bodyPr/>
                    <a:lstStyle/>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tc>
                  <a:txBody>
                    <a:bodyPr/>
                    <a:lstStyle/>
                    <a:p>
                      <a:endParaRPr lang="nb-NO" sz="1400" dirty="0"/>
                    </a:p>
                  </a:txBody>
                  <a:tcPr marL="87712" marR="87712"/>
                </a:tc>
                <a:extLst>
                  <a:ext uri="{0D108BD9-81ED-4DB2-BD59-A6C34878D82A}">
                    <a16:rowId xmlns:a16="http://schemas.microsoft.com/office/drawing/2014/main" val="10001"/>
                  </a:ext>
                </a:extLst>
              </a:tr>
              <a:tr h="370840">
                <a:tc>
                  <a:txBody>
                    <a:bodyPr/>
                    <a:lstStyle/>
                    <a:p>
                      <a:r>
                        <a:rPr lang="nb-NO" dirty="0"/>
                        <a:t>2.</a:t>
                      </a:r>
                    </a:p>
                  </a:txBody>
                  <a:tcPr marL="87712" marR="87712">
                    <a:solidFill>
                      <a:srgbClr val="FFFF00"/>
                    </a:solidFill>
                  </a:tcPr>
                </a:tc>
                <a:tc>
                  <a:txBody>
                    <a:bodyPr/>
                    <a:lstStyle/>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txBody>
                  <a:tcPr marL="87712" marR="87712"/>
                </a:tc>
                <a:tc>
                  <a:txBody>
                    <a:bodyPr/>
                    <a:lstStyle/>
                    <a:p>
                      <a:endParaRPr lang="nb-NO" sz="1400"/>
                    </a:p>
                  </a:txBody>
                  <a:tcPr marL="87712" marR="87712"/>
                </a:tc>
                <a:tc>
                  <a:txBody>
                    <a:bodyPr/>
                    <a:lstStyle/>
                    <a:p>
                      <a:endParaRPr lang="nb-NO" sz="1400"/>
                    </a:p>
                  </a:txBody>
                  <a:tcPr marL="87712" marR="87712"/>
                </a:tc>
                <a:tc>
                  <a:txBody>
                    <a:bodyPr/>
                    <a:lstStyle/>
                    <a:p>
                      <a:endParaRPr lang="nb-NO" sz="1400"/>
                    </a:p>
                  </a:txBody>
                  <a:tcPr marL="87712" marR="87712"/>
                </a:tc>
                <a:tc>
                  <a:txBody>
                    <a:bodyPr/>
                    <a:lstStyle/>
                    <a:p>
                      <a:endParaRPr lang="nb-NO" sz="1400" dirty="0"/>
                    </a:p>
                  </a:txBody>
                  <a:tcPr marL="87712" marR="87712"/>
                </a:tc>
                <a:extLst>
                  <a:ext uri="{0D108BD9-81ED-4DB2-BD59-A6C34878D82A}">
                    <a16:rowId xmlns:a16="http://schemas.microsoft.com/office/drawing/2014/main" val="10002"/>
                  </a:ext>
                </a:extLst>
              </a:tr>
            </a:tbl>
          </a:graphicData>
        </a:graphic>
      </p:graphicFrame>
      <p:sp>
        <p:nvSpPr>
          <p:cNvPr id="2" name="Plassholder for bunntekst 1"/>
          <p:cNvSpPr>
            <a:spLocks noGrp="1"/>
          </p:cNvSpPr>
          <p:nvPr>
            <p:ph type="ftr" sz="quarter" idx="11"/>
          </p:nvPr>
        </p:nvSpPr>
        <p:spPr/>
        <p:txBody>
          <a:bodyPr/>
          <a:lstStyle/>
          <a:p>
            <a:pPr>
              <a:defRPr/>
            </a:pPr>
            <a:r>
              <a:rPr lang="nb-NO"/>
              <a:t>.</a:t>
            </a:r>
          </a:p>
        </p:txBody>
      </p:sp>
      <p:sp>
        <p:nvSpPr>
          <p:cNvPr id="3" name="Plassholder for lysbildenummer 2"/>
          <p:cNvSpPr>
            <a:spLocks noGrp="1"/>
          </p:cNvSpPr>
          <p:nvPr>
            <p:ph type="sldNum" sz="quarter" idx="12"/>
          </p:nvPr>
        </p:nvSpPr>
        <p:spPr/>
        <p:txBody>
          <a:bodyPr/>
          <a:lstStyle/>
          <a:p>
            <a:fld id="{794B16B6-FCA7-4D82-AA26-93F5DFF8EC70}" type="slidenum">
              <a:rPr lang="nb-NO" altLang="nb-NO" smtClean="0"/>
              <a:pPr/>
              <a:t>15</a:t>
            </a:fld>
            <a:endParaRPr lang="nb-NO" altLang="nb-NO"/>
          </a:p>
        </p:txBody>
      </p:sp>
      <p:sp>
        <p:nvSpPr>
          <p:cNvPr id="7" name="Plassholder for lysbildenummer 3"/>
          <p:cNvSpPr txBox="1">
            <a:spLocks/>
          </p:cNvSpPr>
          <p:nvPr/>
        </p:nvSpPr>
        <p:spPr>
          <a:xfrm>
            <a:off x="8675688" y="6381750"/>
            <a:ext cx="241300" cy="241300"/>
          </a:xfrm>
          <a:prstGeom prst="ellipse">
            <a:avLst/>
          </a:prstGeom>
          <a:solidFill>
            <a:schemeClr val="accent1"/>
          </a:solidFill>
        </p:spPr>
        <p:txBody>
          <a:bodyPr wrap="none" lIns="0" tIns="0" rIns="0" bIns="0" anchor="ctr" anchorCtr="1"/>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ctr" eaLnBrk="1" hangingPunct="1"/>
            <a:fld id="{AB707581-0646-4A8D-A372-0F9F7F508621}" type="slidenum">
              <a:rPr lang="en-US" altLang="nb-NO" sz="1000">
                <a:solidFill>
                  <a:srgbClr val="FFFFFF"/>
                </a:solidFill>
                <a:latin typeface="Franklin Gothic Book" panose="020B0503020102020204" pitchFamily="34" charset="0"/>
              </a:rPr>
              <a:pPr algn="ctr" eaLnBrk="1" hangingPunct="1"/>
              <a:t>15</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40193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59632" y="522580"/>
            <a:ext cx="6912768" cy="467511"/>
          </a:xfrm>
        </p:spPr>
        <p:txBody>
          <a:bodyPr>
            <a:normAutofit fontScale="90000"/>
          </a:bodyPr>
          <a:lstStyle/>
          <a:p>
            <a:r>
              <a:rPr lang="nb-NO" dirty="0"/>
              <a:t>Bakgrunn og hensikt med arbeidsmiljøsamtalen</a:t>
            </a:r>
          </a:p>
        </p:txBody>
      </p:sp>
      <p:sp>
        <p:nvSpPr>
          <p:cNvPr id="3" name="Plassholder for innhold 2"/>
          <p:cNvSpPr>
            <a:spLocks noGrp="1"/>
          </p:cNvSpPr>
          <p:nvPr>
            <p:ph idx="1"/>
          </p:nvPr>
        </p:nvSpPr>
        <p:spPr>
          <a:xfrm>
            <a:off x="512487" y="1412776"/>
            <a:ext cx="8104868" cy="4334815"/>
          </a:xfrm>
        </p:spPr>
        <p:txBody>
          <a:bodyPr>
            <a:normAutofit fontScale="25000" lnSpcReduction="20000"/>
          </a:bodyPr>
          <a:lstStyle/>
          <a:p>
            <a:pPr marL="0" indent="0">
              <a:lnSpc>
                <a:spcPct val="120000"/>
              </a:lnSpc>
              <a:spcBef>
                <a:spcPts val="600"/>
              </a:spcBef>
              <a:spcAft>
                <a:spcPts val="600"/>
              </a:spcAft>
              <a:buNone/>
            </a:pPr>
            <a:r>
              <a:rPr lang="nb-NO" sz="6400" b="1" dirty="0"/>
              <a:t>Bakgrunn</a:t>
            </a:r>
            <a:r>
              <a:rPr lang="nb-NO" sz="6400" dirty="0"/>
              <a:t> </a:t>
            </a:r>
            <a:endParaRPr lang="nb-NO" sz="6200" dirty="0"/>
          </a:p>
          <a:p>
            <a:pPr marL="285750" indent="-285750">
              <a:lnSpc>
                <a:spcPct val="120000"/>
              </a:lnSpc>
              <a:spcBef>
                <a:spcPts val="600"/>
              </a:spcBef>
              <a:spcAft>
                <a:spcPts val="600"/>
              </a:spcAft>
              <a:buFont typeface="Wingdings" panose="05000000000000000000" pitchFamily="2" charset="2"/>
              <a:buChar char="Ø"/>
            </a:pPr>
            <a:r>
              <a:rPr lang="nb-NO" sz="6200" dirty="0"/>
              <a:t>Er en del av OsloMets systematiske HMS-arbeid som </a:t>
            </a:r>
            <a:br>
              <a:rPr lang="nb-NO" sz="6200" dirty="0"/>
            </a:br>
            <a:r>
              <a:rPr lang="nb-NO" sz="6200" dirty="0"/>
              <a:t>skal bidra til at arbeidsmiljølovens krav om fullt </a:t>
            </a:r>
            <a:br>
              <a:rPr lang="nb-NO" sz="6200" dirty="0"/>
            </a:br>
            <a:r>
              <a:rPr lang="nb-NO" sz="6200" dirty="0"/>
              <a:t>forsvarlig arbeidsmiljø blir oppfylt.</a:t>
            </a:r>
          </a:p>
          <a:p>
            <a:pPr marL="0" indent="0">
              <a:lnSpc>
                <a:spcPct val="120000"/>
              </a:lnSpc>
              <a:spcBef>
                <a:spcPts val="600"/>
              </a:spcBef>
              <a:spcAft>
                <a:spcPts val="600"/>
              </a:spcAft>
              <a:buNone/>
            </a:pPr>
            <a:r>
              <a:rPr lang="nb-NO" sz="6200" b="1" dirty="0"/>
              <a:t>Hensikt </a:t>
            </a:r>
          </a:p>
          <a:p>
            <a:pPr marL="266700" indent="-266700">
              <a:lnSpc>
                <a:spcPct val="120000"/>
              </a:lnSpc>
              <a:spcBef>
                <a:spcPts val="600"/>
              </a:spcBef>
              <a:spcAft>
                <a:spcPts val="600"/>
              </a:spcAft>
              <a:buFont typeface="Wingdings" panose="05000000000000000000" pitchFamily="2" charset="2"/>
              <a:buChar char="Ø"/>
            </a:pPr>
            <a:r>
              <a:rPr lang="nb-NO" sz="6200" dirty="0"/>
              <a:t>Dialog om nåsituasjonen som grunnlag for videre utvikling av et arbeidsmiljø preget av arbeidsglede og jobbengasjement.</a:t>
            </a:r>
          </a:p>
          <a:p>
            <a:pPr marL="285750" indent="-285750">
              <a:lnSpc>
                <a:spcPct val="120000"/>
              </a:lnSpc>
              <a:spcBef>
                <a:spcPts val="600"/>
              </a:spcBef>
              <a:spcAft>
                <a:spcPts val="600"/>
              </a:spcAft>
              <a:buFont typeface="Wingdings" panose="05000000000000000000" pitchFamily="2" charset="2"/>
              <a:buChar char="Ø"/>
            </a:pPr>
            <a:r>
              <a:rPr lang="nb-NO" sz="6200" dirty="0"/>
              <a:t>Sjekke ut tiltaks-/handlingsplan fra forrige arbeidsmiljøundersøkelse og status på løpende arbeidsmiljøarbeid.</a:t>
            </a:r>
          </a:p>
          <a:p>
            <a:pPr marL="285750" indent="-285750">
              <a:lnSpc>
                <a:spcPct val="120000"/>
              </a:lnSpc>
              <a:spcBef>
                <a:spcPts val="600"/>
              </a:spcBef>
              <a:spcAft>
                <a:spcPts val="600"/>
              </a:spcAft>
              <a:buFont typeface="Wingdings" panose="05000000000000000000" pitchFamily="2" charset="2"/>
              <a:buChar char="Ø"/>
            </a:pPr>
            <a:r>
              <a:rPr lang="nb-NO" sz="6200" dirty="0"/>
              <a:t>Ledelse og medarbeiderskap i samspill; hvordan kan vi sammen bidra til å opprettholde/styrke arbeidsglede og jobbengasjement her hos oss?</a:t>
            </a:r>
          </a:p>
          <a:p>
            <a:endParaRPr lang="nb-NO" dirty="0"/>
          </a:p>
        </p:txBody>
      </p:sp>
      <p:sp>
        <p:nvSpPr>
          <p:cNvPr id="4" name="Plassholder for bunntekst 3"/>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p>
            <a:fld id="{B0C8BA5C-F18D-4F44-83AF-15E80F06FDDC}" type="slidenum">
              <a:rPr lang="nb-NO" smtClean="0"/>
              <a:t>2</a:t>
            </a:fld>
            <a:endParaRPr lang="nb-NO"/>
          </a:p>
        </p:txBody>
      </p:sp>
      <p:pic>
        <p:nvPicPr>
          <p:cNvPr id="6" name="Bilde 5">
            <a:extLst>
              <a:ext uri="{FF2B5EF4-FFF2-40B4-BE49-F238E27FC236}">
                <a16:creationId xmlns:a16="http://schemas.microsoft.com/office/drawing/2014/main" id="{871DBA8F-AE64-BA70-6E56-1D83A9DB8B8D}"/>
              </a:ext>
            </a:extLst>
          </p:cNvPr>
          <p:cNvPicPr>
            <a:picLocks noChangeAspect="1"/>
          </p:cNvPicPr>
          <p:nvPr/>
        </p:nvPicPr>
        <p:blipFill>
          <a:blip r:embed="rId3"/>
          <a:stretch>
            <a:fillRect/>
          </a:stretch>
        </p:blipFill>
        <p:spPr>
          <a:xfrm>
            <a:off x="5832034" y="1412776"/>
            <a:ext cx="2372202" cy="1584176"/>
          </a:xfrm>
          <a:prstGeom prst="rect">
            <a:avLst/>
          </a:prstGeom>
        </p:spPr>
      </p:pic>
    </p:spTree>
    <p:extLst>
      <p:ext uri="{BB962C8B-B14F-4D97-AF65-F5344CB8AC3E}">
        <p14:creationId xmlns:p14="http://schemas.microsoft.com/office/powerpoint/2010/main" val="426500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55886"/>
            <a:ext cx="6336704" cy="467511"/>
          </a:xfrm>
        </p:spPr>
        <p:txBody>
          <a:bodyPr/>
          <a:lstStyle/>
          <a:p>
            <a:r>
              <a:rPr lang="nb-NO" sz="2400" dirty="0"/>
              <a:t>Roller og ansvar – arbeidsmiljøsamtalen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6088288"/>
              </p:ext>
            </p:extLst>
          </p:nvPr>
        </p:nvGraphicFramePr>
        <p:xfrm>
          <a:off x="519637" y="1539622"/>
          <a:ext cx="8104726" cy="3278740"/>
        </p:xfrm>
        <a:graphic>
          <a:graphicData uri="http://schemas.openxmlformats.org/drawingml/2006/table">
            <a:tbl>
              <a:tblPr firstRow="1" bandRow="1">
                <a:tableStyleId>{BC7CF3A3-D7E9-4874-94A5-42DF93ECD00D}</a:tableStyleId>
              </a:tblPr>
              <a:tblGrid>
                <a:gridCol w="4052363">
                  <a:extLst>
                    <a:ext uri="{9D8B030D-6E8A-4147-A177-3AD203B41FA5}">
                      <a16:colId xmlns:a16="http://schemas.microsoft.com/office/drawing/2014/main" val="1294788929"/>
                    </a:ext>
                  </a:extLst>
                </a:gridCol>
                <a:gridCol w="4052363">
                  <a:extLst>
                    <a:ext uri="{9D8B030D-6E8A-4147-A177-3AD203B41FA5}">
                      <a16:colId xmlns:a16="http://schemas.microsoft.com/office/drawing/2014/main" val="3212363446"/>
                    </a:ext>
                  </a:extLst>
                </a:gridCol>
              </a:tblGrid>
              <a:tr h="421367">
                <a:tc>
                  <a:txBody>
                    <a:bodyPr/>
                    <a:lstStyle/>
                    <a:p>
                      <a:r>
                        <a:rPr lang="nb-NO" b="1" dirty="0"/>
                        <a:t>Personalleder</a:t>
                      </a:r>
                    </a:p>
                  </a:txBody>
                  <a:tcPr marL="94418" marR="94418"/>
                </a:tc>
                <a:tc>
                  <a:txBody>
                    <a:bodyPr/>
                    <a:lstStyle/>
                    <a:p>
                      <a:r>
                        <a:rPr lang="nb-NO" b="1" dirty="0"/>
                        <a:t>Verneombud</a:t>
                      </a:r>
                    </a:p>
                  </a:txBody>
                  <a:tcPr marL="94418" marR="94418"/>
                </a:tc>
                <a:extLst>
                  <a:ext uri="{0D108BD9-81ED-4DB2-BD59-A6C34878D82A}">
                    <a16:rowId xmlns:a16="http://schemas.microsoft.com/office/drawing/2014/main" val="3982232023"/>
                  </a:ext>
                </a:extLst>
              </a:tr>
              <a:tr h="421367">
                <a:tc>
                  <a:txBody>
                    <a:bodyPr/>
                    <a:lstStyle/>
                    <a:p>
                      <a:pPr marL="285750" indent="-285750">
                        <a:buFont typeface="Arial" panose="020B0604020202020204" pitchFamily="34" charset="0"/>
                        <a:buChar char="•"/>
                      </a:pPr>
                      <a:r>
                        <a:rPr lang="nb-NO" sz="1400" kern="1200" dirty="0">
                          <a:solidFill>
                            <a:schemeClr val="dk1"/>
                          </a:solidFill>
                          <a:effectLst/>
                          <a:latin typeface="+mn-lt"/>
                          <a:ea typeface="+mn-ea"/>
                          <a:cs typeface="+mn-cs"/>
                        </a:rPr>
                        <a:t>At det settes av tid til å gjennomføre arbeidsmiljøsamtale.</a:t>
                      </a:r>
                      <a:br>
                        <a:rPr lang="nb-NO" sz="1400" kern="1200" dirty="0">
                          <a:solidFill>
                            <a:schemeClr val="dk1"/>
                          </a:solidFill>
                          <a:effectLst/>
                          <a:latin typeface="+mn-lt"/>
                          <a:ea typeface="+mn-ea"/>
                          <a:cs typeface="+mn-cs"/>
                        </a:rPr>
                      </a:br>
                      <a:endParaRPr lang="nb-NO" sz="1400" kern="1200" dirty="0">
                        <a:solidFill>
                          <a:schemeClr val="dk1"/>
                        </a:solidFill>
                        <a:effectLst/>
                        <a:latin typeface="+mn-lt"/>
                        <a:ea typeface="+mn-ea"/>
                        <a:cs typeface="+mn-cs"/>
                      </a:endParaRPr>
                    </a:p>
                    <a:p>
                      <a:pPr marL="342737" lvl="1" indent="0">
                        <a:buFont typeface="Arial" panose="020B0604020202020204" pitchFamily="34" charset="0"/>
                        <a:buNone/>
                      </a:pPr>
                      <a:r>
                        <a:rPr lang="nb-NO" sz="1400" kern="1200" dirty="0">
                          <a:solidFill>
                            <a:schemeClr val="dk1"/>
                          </a:solidFill>
                          <a:effectLst/>
                          <a:latin typeface="+mn-lt"/>
                          <a:ea typeface="+mn-ea"/>
                          <a:cs typeface="+mn-cs"/>
                        </a:rPr>
                        <a:t>I praksis vil dette si å ta en fot i bakken på</a:t>
                      </a:r>
                      <a:r>
                        <a:rPr lang="nb-NO" sz="1400" kern="1200" baseline="0" dirty="0">
                          <a:solidFill>
                            <a:schemeClr val="dk1"/>
                          </a:solidFill>
                          <a:effectLst/>
                          <a:latin typeface="+mn-lt"/>
                          <a:ea typeface="+mn-ea"/>
                          <a:cs typeface="+mn-cs"/>
                        </a:rPr>
                        <a:t> og</a:t>
                      </a:r>
                      <a:r>
                        <a:rPr lang="nb-NO" sz="1400" kern="1200" dirty="0">
                          <a:solidFill>
                            <a:schemeClr val="dk1"/>
                          </a:solidFill>
                          <a:effectLst/>
                          <a:latin typeface="+mn-lt"/>
                          <a:ea typeface="+mn-ea"/>
                          <a:cs typeface="+mn-cs"/>
                        </a:rPr>
                        <a:t> oppdatere tiltaks-/handlingsplanen som ble (eller skulle ha vært) utarbeidet etter den siste arbeidsmiljøundersøkelsen.</a:t>
                      </a:r>
                      <a:br>
                        <a:rPr lang="nb-NO" sz="1400" kern="1200" dirty="0">
                          <a:solidFill>
                            <a:schemeClr val="dk1"/>
                          </a:solidFill>
                          <a:effectLst/>
                          <a:latin typeface="+mn-lt"/>
                          <a:ea typeface="+mn-ea"/>
                          <a:cs typeface="+mn-cs"/>
                        </a:rPr>
                      </a:br>
                      <a:endParaRPr lang="nb-NO" sz="1400" kern="1200" dirty="0">
                        <a:solidFill>
                          <a:schemeClr val="dk1"/>
                        </a:solidFill>
                        <a:effectLst/>
                        <a:latin typeface="+mn-lt"/>
                        <a:ea typeface="+mn-ea"/>
                        <a:cs typeface="+mn-cs"/>
                      </a:endParaRPr>
                    </a:p>
                    <a:p>
                      <a:pPr marL="285750" indent="-285750">
                        <a:buFont typeface="Arial" panose="020B0604020202020204" pitchFamily="34" charset="0"/>
                        <a:buChar char="•"/>
                      </a:pPr>
                      <a:r>
                        <a:rPr lang="nb-NO" sz="1400" kern="1200" dirty="0">
                          <a:solidFill>
                            <a:schemeClr val="dk1"/>
                          </a:solidFill>
                          <a:effectLst/>
                          <a:latin typeface="+mn-lt"/>
                          <a:ea typeface="+mn-ea"/>
                          <a:cs typeface="+mn-cs"/>
                        </a:rPr>
                        <a:t>At ansatte</a:t>
                      </a:r>
                      <a:r>
                        <a:rPr lang="nb-NO" sz="1400" kern="1200" baseline="0" dirty="0">
                          <a:solidFill>
                            <a:schemeClr val="dk1"/>
                          </a:solidFill>
                          <a:effectLst/>
                          <a:latin typeface="+mn-lt"/>
                          <a:ea typeface="+mn-ea"/>
                          <a:cs typeface="+mn-cs"/>
                        </a:rPr>
                        <a:t> </a:t>
                      </a:r>
                      <a:r>
                        <a:rPr lang="nb-NO" sz="1400" kern="1200" dirty="0">
                          <a:solidFill>
                            <a:schemeClr val="dk1"/>
                          </a:solidFill>
                          <a:effectLst/>
                          <a:latin typeface="+mn-lt"/>
                          <a:ea typeface="+mn-ea"/>
                          <a:cs typeface="+mn-cs"/>
                        </a:rPr>
                        <a:t>motiveres å delta. </a:t>
                      </a:r>
                      <a:br>
                        <a:rPr lang="nb-NO" sz="1400" kern="1200" dirty="0">
                          <a:solidFill>
                            <a:schemeClr val="dk1"/>
                          </a:solidFill>
                          <a:effectLst/>
                          <a:latin typeface="+mn-lt"/>
                          <a:ea typeface="+mn-ea"/>
                          <a:cs typeface="+mn-cs"/>
                        </a:rPr>
                      </a:br>
                      <a:endParaRPr lang="nb-NO" sz="1400" kern="1200" dirty="0">
                        <a:solidFill>
                          <a:schemeClr val="dk1"/>
                        </a:solidFill>
                        <a:effectLst/>
                        <a:latin typeface="+mn-lt"/>
                        <a:ea typeface="+mn-ea"/>
                        <a:cs typeface="+mn-cs"/>
                      </a:endParaRPr>
                    </a:p>
                    <a:p>
                      <a:pPr marL="285750" indent="-285750">
                        <a:buFont typeface="Arial" panose="020B0604020202020204" pitchFamily="34" charset="0"/>
                        <a:buChar char="•"/>
                      </a:pPr>
                      <a:r>
                        <a:rPr lang="nb-NO" sz="1400" kern="1200" dirty="0">
                          <a:solidFill>
                            <a:schemeClr val="dk1"/>
                          </a:solidFill>
                          <a:effectLst/>
                          <a:latin typeface="+mn-lt"/>
                          <a:ea typeface="+mn-ea"/>
                          <a:cs typeface="+mn-cs"/>
                        </a:rPr>
                        <a:t>At tiltakene som besluttes i arbeidsmiljøsamtalen gjennomføres</a:t>
                      </a:r>
                    </a:p>
                    <a:p>
                      <a:endParaRPr lang="nb-NO" dirty="0"/>
                    </a:p>
                  </a:txBody>
                  <a:tcPr marL="94418" marR="94418"/>
                </a:tc>
                <a:tc>
                  <a:txBody>
                    <a:bodyPr/>
                    <a:lstStyle/>
                    <a:p>
                      <a:pPr marL="285750" indent="-285750">
                        <a:buFont typeface="Arial" panose="020B0604020202020204" pitchFamily="34" charset="0"/>
                        <a:buChar char="•"/>
                      </a:pPr>
                      <a:r>
                        <a:rPr lang="nb-NO" sz="1400" kern="1200" dirty="0">
                          <a:solidFill>
                            <a:schemeClr val="dk1"/>
                          </a:solidFill>
                          <a:effectLst/>
                          <a:latin typeface="+mn-lt"/>
                          <a:ea typeface="+mn-ea"/>
                          <a:cs typeface="+mn-cs"/>
                        </a:rPr>
                        <a:t>Verneombud kan </a:t>
                      </a:r>
                      <a:r>
                        <a:rPr lang="nb-NO" sz="1400" kern="1200" baseline="0" dirty="0">
                          <a:solidFill>
                            <a:schemeClr val="dk1"/>
                          </a:solidFill>
                          <a:effectLst/>
                          <a:latin typeface="+mn-lt"/>
                          <a:ea typeface="+mn-ea"/>
                          <a:cs typeface="+mn-cs"/>
                        </a:rPr>
                        <a:t>bidra i planlegging/formøte med leder. </a:t>
                      </a:r>
                    </a:p>
                    <a:p>
                      <a:pPr marL="342737" lvl="1" indent="0">
                        <a:buFont typeface="Arial" panose="020B0604020202020204" pitchFamily="34" charset="0"/>
                        <a:buNone/>
                      </a:pPr>
                      <a:br>
                        <a:rPr lang="nb-NO" sz="1400" kern="1200" baseline="0" dirty="0">
                          <a:solidFill>
                            <a:schemeClr val="dk1"/>
                          </a:solidFill>
                          <a:effectLst/>
                          <a:latin typeface="+mn-lt"/>
                          <a:ea typeface="+mn-ea"/>
                          <a:cs typeface="+mn-cs"/>
                        </a:rPr>
                      </a:br>
                      <a:r>
                        <a:rPr lang="nb-NO" sz="1400" kern="1200" baseline="0" dirty="0">
                          <a:solidFill>
                            <a:schemeClr val="dk1"/>
                          </a:solidFill>
                          <a:effectLst/>
                          <a:latin typeface="+mn-lt"/>
                          <a:ea typeface="+mn-ea"/>
                          <a:cs typeface="+mn-cs"/>
                        </a:rPr>
                        <a:t>Leder har hovedansvar for forberedelse og innkalling</a:t>
                      </a:r>
                      <a:br>
                        <a:rPr lang="nb-NO" sz="1400" kern="1200" baseline="0" dirty="0">
                          <a:solidFill>
                            <a:schemeClr val="dk1"/>
                          </a:solidFill>
                          <a:effectLst/>
                          <a:latin typeface="+mn-lt"/>
                          <a:ea typeface="+mn-ea"/>
                          <a:cs typeface="+mn-cs"/>
                        </a:rPr>
                      </a:br>
                      <a:endParaRPr lang="nb-NO" sz="14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nb-NO" sz="1400" kern="1200" baseline="0" dirty="0">
                          <a:solidFill>
                            <a:schemeClr val="dk1"/>
                          </a:solidFill>
                          <a:effectLst/>
                          <a:latin typeface="+mn-lt"/>
                          <a:ea typeface="+mn-ea"/>
                          <a:cs typeface="+mn-cs"/>
                        </a:rPr>
                        <a:t>Være en konstruktiv og aktiv part.</a:t>
                      </a:r>
                      <a:br>
                        <a:rPr lang="nb-NO" sz="1400" kern="1200" baseline="0" dirty="0">
                          <a:solidFill>
                            <a:schemeClr val="dk1"/>
                          </a:solidFill>
                          <a:effectLst/>
                          <a:latin typeface="+mn-lt"/>
                          <a:ea typeface="+mn-ea"/>
                          <a:cs typeface="+mn-cs"/>
                        </a:rPr>
                      </a:br>
                      <a:endParaRPr lang="nb-NO" sz="14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nb-NO" sz="1400" kern="1200" dirty="0">
                          <a:solidFill>
                            <a:schemeClr val="dk1"/>
                          </a:solidFill>
                          <a:effectLst/>
                          <a:latin typeface="+mn-lt"/>
                          <a:ea typeface="+mn-ea"/>
                          <a:cs typeface="+mn-cs"/>
                        </a:rPr>
                        <a:t>Verneombud deltar ellers på lik linje med vanlige medarbeidere i samtalen.</a:t>
                      </a:r>
                    </a:p>
                    <a:p>
                      <a:r>
                        <a:rPr lang="nb-NO" sz="1800" kern="1200" dirty="0">
                          <a:solidFill>
                            <a:schemeClr val="dk1"/>
                          </a:solidFill>
                          <a:effectLst/>
                          <a:latin typeface="+mn-lt"/>
                          <a:ea typeface="+mn-ea"/>
                          <a:cs typeface="+mn-cs"/>
                        </a:rPr>
                        <a:t> </a:t>
                      </a:r>
                    </a:p>
                    <a:p>
                      <a:endParaRPr lang="nb-NO" dirty="0"/>
                    </a:p>
                  </a:txBody>
                  <a:tcPr marL="94418" marR="94418"/>
                </a:tc>
                <a:extLst>
                  <a:ext uri="{0D108BD9-81ED-4DB2-BD59-A6C34878D82A}">
                    <a16:rowId xmlns:a16="http://schemas.microsoft.com/office/drawing/2014/main" val="41257374"/>
                  </a:ext>
                </a:extLst>
              </a:tr>
            </a:tbl>
          </a:graphicData>
        </a:graphic>
      </p:graphicFrame>
      <p:sp>
        <p:nvSpPr>
          <p:cNvPr id="4" name="Footer Placeholder 3"/>
          <p:cNvSpPr>
            <a:spLocks noGrp="1"/>
          </p:cNvSpPr>
          <p:nvPr>
            <p:ph type="ftr" sz="quarter" idx="11"/>
          </p:nvPr>
        </p:nvSpPr>
        <p:spPr/>
        <p:txBody>
          <a:bodyPr/>
          <a:lstStyle/>
          <a:p>
            <a:r>
              <a:rPr lang="nb-NO"/>
              <a:t>.</a:t>
            </a:r>
          </a:p>
        </p:txBody>
      </p:sp>
      <p:sp>
        <p:nvSpPr>
          <p:cNvPr id="5" name="Slide Number Placeholder 4"/>
          <p:cNvSpPr>
            <a:spLocks noGrp="1"/>
          </p:cNvSpPr>
          <p:nvPr>
            <p:ph type="sldNum" sz="quarter" idx="12"/>
          </p:nvPr>
        </p:nvSpPr>
        <p:spPr/>
        <p:txBody>
          <a:bodyPr/>
          <a:lstStyle/>
          <a:p>
            <a:fld id="{B0C8BA5C-F18D-4F44-83AF-15E80F06FDDC}" type="slidenum">
              <a:rPr lang="nb-NO" smtClean="0"/>
              <a:t>3</a:t>
            </a:fld>
            <a:endParaRPr lang="nb-NO"/>
          </a:p>
        </p:txBody>
      </p:sp>
      <p:sp>
        <p:nvSpPr>
          <p:cNvPr id="3" name="TextBox 2"/>
          <p:cNvSpPr txBox="1"/>
          <p:nvPr/>
        </p:nvSpPr>
        <p:spPr>
          <a:xfrm>
            <a:off x="1691680" y="5208673"/>
            <a:ext cx="6093335" cy="523220"/>
          </a:xfrm>
          <a:prstGeom prst="rect">
            <a:avLst/>
          </a:prstGeom>
          <a:noFill/>
        </p:spPr>
        <p:txBody>
          <a:bodyPr wrap="none" rtlCol="0">
            <a:spAutoFit/>
          </a:bodyPr>
          <a:lstStyle/>
          <a:p>
            <a:r>
              <a:rPr lang="nb-NO" sz="1400" dirty="0"/>
              <a:t>I forbindelse med arbeidsmiljøsamtalene skal det utarbeides en tiltaksplan </a:t>
            </a:r>
            <a:br>
              <a:rPr lang="nb-NO" sz="1400" dirty="0"/>
            </a:br>
            <a:r>
              <a:rPr lang="nb-NO" sz="1400" dirty="0"/>
              <a:t>med bevarings- og forbedringsområder.</a:t>
            </a:r>
          </a:p>
        </p:txBody>
      </p:sp>
      <p:sp>
        <p:nvSpPr>
          <p:cNvPr id="8" name="TextBox 7"/>
          <p:cNvSpPr txBox="1"/>
          <p:nvPr/>
        </p:nvSpPr>
        <p:spPr>
          <a:xfrm>
            <a:off x="5017447" y="260648"/>
            <a:ext cx="3589444" cy="338554"/>
          </a:xfrm>
          <a:prstGeom prst="rect">
            <a:avLst/>
          </a:prstGeom>
          <a:noFill/>
        </p:spPr>
        <p:txBody>
          <a:bodyPr wrap="none" rtlCol="0">
            <a:spAutoFit/>
          </a:bodyPr>
          <a:lstStyle/>
          <a:p>
            <a:r>
              <a:rPr lang="nb-NO" sz="1600" dirty="0"/>
              <a:t>Forberedelse til arbeidsmiljøsamtalen</a:t>
            </a:r>
          </a:p>
        </p:txBody>
      </p:sp>
    </p:spTree>
    <p:extLst>
      <p:ext uri="{BB962C8B-B14F-4D97-AF65-F5344CB8AC3E}">
        <p14:creationId xmlns:p14="http://schemas.microsoft.com/office/powerpoint/2010/main" val="413857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8104868" cy="467511"/>
          </a:xfrm>
        </p:spPr>
        <p:txBody>
          <a:bodyPr>
            <a:normAutofit/>
          </a:bodyPr>
          <a:lstStyle/>
          <a:p>
            <a:r>
              <a:rPr lang="nb-NO" dirty="0"/>
              <a:t>Forberedelser til arbeidsmiljøsamtalen </a:t>
            </a:r>
            <a:endParaRPr lang="nb-NO" b="0" dirty="0"/>
          </a:p>
        </p:txBody>
      </p:sp>
      <p:sp>
        <p:nvSpPr>
          <p:cNvPr id="3" name="Content Placeholder 2"/>
          <p:cNvSpPr>
            <a:spLocks noGrp="1"/>
          </p:cNvSpPr>
          <p:nvPr>
            <p:ph idx="1"/>
          </p:nvPr>
        </p:nvSpPr>
        <p:spPr>
          <a:xfrm>
            <a:off x="827584" y="1556792"/>
            <a:ext cx="6912768" cy="4392488"/>
          </a:xfrm>
        </p:spPr>
        <p:txBody>
          <a:bodyPr>
            <a:noAutofit/>
          </a:bodyPr>
          <a:lstStyle/>
          <a:p>
            <a:pPr marL="0" indent="0">
              <a:buNone/>
            </a:pPr>
            <a:r>
              <a:rPr lang="nb-NO" sz="1800" b="1" dirty="0"/>
              <a:t>Aktuelle tema å ta stilling til:</a:t>
            </a:r>
            <a:br>
              <a:rPr lang="nb-NO" sz="1800" b="1" dirty="0"/>
            </a:br>
            <a:endParaRPr lang="nb-NO" sz="1800" b="1" dirty="0"/>
          </a:p>
          <a:p>
            <a:r>
              <a:rPr lang="nb-NO" sz="1800" dirty="0"/>
              <a:t>Hva vet vi om arbeidsmiljøsituasjonen i enheten?</a:t>
            </a:r>
          </a:p>
          <a:p>
            <a:r>
              <a:rPr lang="nb-NO" sz="1800" dirty="0"/>
              <a:t>Er det utarbeidet tiltaksplan fra forrige medarbeiderundersøkelse? </a:t>
            </a:r>
            <a:br>
              <a:rPr lang="nb-NO" sz="1800" dirty="0"/>
            </a:br>
            <a:r>
              <a:rPr lang="nb-NO" sz="1800" dirty="0"/>
              <a:t>Er denne fulgt opp?</a:t>
            </a:r>
          </a:p>
          <a:p>
            <a:r>
              <a:rPr lang="nb-NO" sz="1800" dirty="0"/>
              <a:t>Er det andre pågående arbeidsmiljøprosesser i enheten?</a:t>
            </a:r>
          </a:p>
          <a:p>
            <a:r>
              <a:rPr lang="nb-NO" sz="1800" dirty="0"/>
              <a:t>Krever arbeidsmiljøsituasjonen spesiell tilrettelegging av arbeidsmiljøsamtalen?</a:t>
            </a:r>
          </a:p>
          <a:p>
            <a:r>
              <a:rPr lang="nb-NO" sz="1800" dirty="0"/>
              <a:t>Passer det for oss å følge «Veiledende mal for gjennomføring av arbeidsmiljøsamtale» som den er, eller må vi gjøre noen justeringer?</a:t>
            </a:r>
          </a:p>
          <a:p>
            <a:r>
              <a:rPr lang="nb-NO" sz="1800" dirty="0"/>
              <a:t>Hvordan legge opp til en god prosess f.eks. ut fra antall medarbeidere i enheten?</a:t>
            </a:r>
          </a:p>
          <a:p>
            <a:r>
              <a:rPr lang="nb-NO" sz="1800" dirty="0"/>
              <a:t>Avklaring av roller og ansvar i arbeidsmiljøsamtalen.</a:t>
            </a:r>
          </a:p>
        </p:txBody>
      </p:sp>
      <p:sp>
        <p:nvSpPr>
          <p:cNvPr id="4" name="Footer Placeholder 3"/>
          <p:cNvSpPr>
            <a:spLocks noGrp="1"/>
          </p:cNvSpPr>
          <p:nvPr>
            <p:ph type="ftr" sz="quarter" idx="11"/>
          </p:nvPr>
        </p:nvSpPr>
        <p:spPr/>
        <p:txBody>
          <a:bodyPr/>
          <a:lstStyle/>
          <a:p>
            <a:r>
              <a:rPr lang="nb-NO"/>
              <a:t>.</a:t>
            </a:r>
          </a:p>
        </p:txBody>
      </p:sp>
      <p:sp>
        <p:nvSpPr>
          <p:cNvPr id="5" name="Slide Number Placeholder 4"/>
          <p:cNvSpPr>
            <a:spLocks noGrp="1"/>
          </p:cNvSpPr>
          <p:nvPr>
            <p:ph type="sldNum" sz="quarter" idx="12"/>
          </p:nvPr>
        </p:nvSpPr>
        <p:spPr/>
        <p:txBody>
          <a:bodyPr/>
          <a:lstStyle/>
          <a:p>
            <a:fld id="{B0C8BA5C-F18D-4F44-83AF-15E80F06FDDC}" type="slidenum">
              <a:rPr lang="nb-NO" smtClean="0"/>
              <a:t>4</a:t>
            </a:fld>
            <a:endParaRPr lang="nb-NO"/>
          </a:p>
        </p:txBody>
      </p:sp>
    </p:spTree>
    <p:extLst>
      <p:ext uri="{BB962C8B-B14F-4D97-AF65-F5344CB8AC3E}">
        <p14:creationId xmlns:p14="http://schemas.microsoft.com/office/powerpoint/2010/main" val="69374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Støttemateriale for ledere og verneombud </a:t>
            </a:r>
          </a:p>
        </p:txBody>
      </p:sp>
      <p:sp>
        <p:nvSpPr>
          <p:cNvPr id="3" name="Content Placeholder 2"/>
          <p:cNvSpPr>
            <a:spLocks noGrp="1"/>
          </p:cNvSpPr>
          <p:nvPr>
            <p:ph idx="1"/>
          </p:nvPr>
        </p:nvSpPr>
        <p:spPr/>
        <p:txBody>
          <a:bodyPr>
            <a:normAutofit/>
          </a:bodyPr>
          <a:lstStyle/>
          <a:p>
            <a:pPr marL="0" indent="0">
              <a:buNone/>
            </a:pPr>
            <a:r>
              <a:rPr lang="nb-NO" sz="1800" dirty="0"/>
              <a:t>Tre måter å gjennomføre på :</a:t>
            </a:r>
          </a:p>
          <a:p>
            <a:pPr lvl="1"/>
            <a:r>
              <a:rPr lang="nb-NO" sz="1800" dirty="0"/>
              <a:t>Leder gjennomfører uten bistand (de aller fleste)</a:t>
            </a:r>
          </a:p>
          <a:p>
            <a:pPr lvl="1"/>
            <a:r>
              <a:rPr lang="nb-NO" sz="1800" dirty="0"/>
              <a:t>HR kan bistå. Ta kontakt med HR-sjef på fakultet, administrasjonssjef på SVA eller HR-avdelingen sentralt.</a:t>
            </a:r>
          </a:p>
          <a:p>
            <a:pPr lvl="1"/>
            <a:r>
              <a:rPr lang="nb-NO" sz="1800" dirty="0"/>
              <a:t>Bedriftshelsetjenesten kan bistå i vanskelige samtaler.</a:t>
            </a:r>
            <a:br>
              <a:rPr lang="nb-NO" sz="1800" dirty="0"/>
            </a:br>
            <a:endParaRPr lang="nb-NO" sz="1800" dirty="0"/>
          </a:p>
          <a:p>
            <a:r>
              <a:rPr lang="nb-NO" sz="1800" dirty="0"/>
              <a:t>Informasjon på </a:t>
            </a:r>
            <a:r>
              <a:rPr lang="nb-NO" sz="1800" dirty="0" err="1"/>
              <a:t>ansattsidene</a:t>
            </a:r>
            <a:r>
              <a:rPr lang="nb-NO" sz="1800" dirty="0"/>
              <a:t> </a:t>
            </a:r>
            <a:r>
              <a:rPr lang="nb-NO" sz="1800" dirty="0">
                <a:hlinkClick r:id="rId3"/>
              </a:rPr>
              <a:t>https://ansatt.oslomet.no/arbeidsmiljosamtale</a:t>
            </a:r>
            <a:r>
              <a:rPr lang="nb-NO" sz="1800" dirty="0"/>
              <a:t> hvor det er lenke til «Veiledende mal for gjennomføring av arbeidsmiljøsamtale».</a:t>
            </a:r>
            <a:br>
              <a:rPr lang="nb-NO" sz="1800" dirty="0"/>
            </a:br>
            <a:endParaRPr lang="nb-NO" sz="1800" dirty="0"/>
          </a:p>
          <a:p>
            <a:endParaRPr lang="nb-NO" dirty="0"/>
          </a:p>
          <a:p>
            <a:endParaRPr lang="nb-NO" dirty="0"/>
          </a:p>
        </p:txBody>
      </p:sp>
      <p:sp>
        <p:nvSpPr>
          <p:cNvPr id="4" name="Footer Placeholder 3"/>
          <p:cNvSpPr>
            <a:spLocks noGrp="1"/>
          </p:cNvSpPr>
          <p:nvPr>
            <p:ph type="ftr" sz="quarter" idx="11"/>
          </p:nvPr>
        </p:nvSpPr>
        <p:spPr/>
        <p:txBody>
          <a:bodyPr/>
          <a:lstStyle/>
          <a:p>
            <a:r>
              <a:rPr lang="nb-NO"/>
              <a:t>.</a:t>
            </a:r>
          </a:p>
        </p:txBody>
      </p:sp>
      <p:sp>
        <p:nvSpPr>
          <p:cNvPr id="5" name="Slide Number Placeholder 4"/>
          <p:cNvSpPr>
            <a:spLocks noGrp="1"/>
          </p:cNvSpPr>
          <p:nvPr>
            <p:ph type="sldNum" sz="quarter" idx="12"/>
          </p:nvPr>
        </p:nvSpPr>
        <p:spPr/>
        <p:txBody>
          <a:bodyPr/>
          <a:lstStyle/>
          <a:p>
            <a:fld id="{B0C8BA5C-F18D-4F44-83AF-15E80F06FDDC}" type="slidenum">
              <a:rPr lang="nb-NO" smtClean="0"/>
              <a:t>5</a:t>
            </a:fld>
            <a:endParaRPr lang="nb-NO"/>
          </a:p>
        </p:txBody>
      </p:sp>
    </p:spTree>
    <p:extLst>
      <p:ext uri="{BB962C8B-B14F-4D97-AF65-F5344CB8AC3E}">
        <p14:creationId xmlns:p14="http://schemas.microsoft.com/office/powerpoint/2010/main" val="427500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solidFill>
              </a:rPr>
              <a:t>Dagsorden</a:t>
            </a:r>
          </a:p>
        </p:txBody>
      </p:sp>
      <p:sp>
        <p:nvSpPr>
          <p:cNvPr id="3" name="Plassholder for innhold 2"/>
          <p:cNvSpPr>
            <a:spLocks noGrp="1"/>
          </p:cNvSpPr>
          <p:nvPr>
            <p:ph idx="1"/>
          </p:nvPr>
        </p:nvSpPr>
        <p:spPr/>
        <p:txBody>
          <a:bodyPr>
            <a:normAutofit/>
          </a:bodyPr>
          <a:lstStyle/>
          <a:p>
            <a:pPr marL="346075" indent="-342900">
              <a:buFont typeface="+mj-lt"/>
              <a:buAutoNum type="arabicPeriod"/>
            </a:pPr>
            <a:r>
              <a:rPr lang="nb-NO" altLang="nb-NO" sz="1800" dirty="0"/>
              <a:t>Dialog om tema som fremmer/hemmer jobbengasjement</a:t>
            </a:r>
          </a:p>
          <a:p>
            <a:pPr marL="346075" indent="-342900">
              <a:buFont typeface="+mj-lt"/>
              <a:buAutoNum type="arabicPeriod"/>
            </a:pPr>
            <a:endParaRPr lang="nb-NO" altLang="nb-NO" sz="1800" dirty="0"/>
          </a:p>
          <a:p>
            <a:pPr marL="346075" indent="-342900">
              <a:buFont typeface="+mj-lt"/>
              <a:buAutoNum type="arabicPeriod"/>
            </a:pPr>
            <a:r>
              <a:rPr lang="nb-NO" altLang="nb-NO" sz="1800" dirty="0"/>
              <a:t>Med utgangspunkt i tiltaks-handlingsplanen som ble utarbeidet i forbindelse med siste arbeidsundersøkelse, hvilke områder kan vi huke av som gjennomført ?</a:t>
            </a:r>
          </a:p>
          <a:p>
            <a:pPr marL="346075" indent="-342900">
              <a:buFont typeface="+mj-lt"/>
              <a:buAutoNum type="arabicPeriod"/>
            </a:pPr>
            <a:endParaRPr lang="nb-NO" altLang="nb-NO" sz="1800" dirty="0"/>
          </a:p>
          <a:p>
            <a:pPr marL="346075" indent="-342900">
              <a:buFont typeface="+mj-lt"/>
              <a:buAutoNum type="arabicPeriod"/>
            </a:pPr>
            <a:r>
              <a:rPr lang="nb-NO" altLang="nb-NO" sz="1800" dirty="0"/>
              <a:t>Oppdatere og/eller utarbeide nye bevarings- og forbedringsområder</a:t>
            </a:r>
          </a:p>
          <a:p>
            <a:pPr marL="346075" indent="-342900">
              <a:buFont typeface="+mj-lt"/>
              <a:buAutoNum type="arabicPeriod"/>
            </a:pPr>
            <a:endParaRPr lang="nb-NO" altLang="nb-NO" sz="1800" dirty="0"/>
          </a:p>
          <a:p>
            <a:pPr marL="346075" indent="-342900">
              <a:buFont typeface="+mj-lt"/>
              <a:buAutoNum type="arabicPeriod"/>
            </a:pPr>
            <a:r>
              <a:rPr lang="nb-NO" altLang="nb-NO" sz="1800" dirty="0"/>
              <a:t>Oppdatere og/eller utarbeide nye forpliktende tiltak for utvikling av eget arbeidsmiljø</a:t>
            </a:r>
          </a:p>
          <a:p>
            <a:pPr marL="460375" indent="-457200">
              <a:buFont typeface="+mj-lt"/>
              <a:buAutoNum type="arabicPeriod"/>
            </a:pPr>
            <a:endParaRPr lang="nb-NO" altLang="nb-NO" sz="1800" dirty="0"/>
          </a:p>
          <a:p>
            <a:pPr marL="3175" indent="0">
              <a:buNone/>
            </a:pPr>
            <a:endParaRPr lang="nb-NO" altLang="nb-NO" sz="1800" dirty="0"/>
          </a:p>
          <a:p>
            <a:pPr marL="346075" indent="-342900">
              <a:buFont typeface="+mj-lt"/>
              <a:buAutoNum type="arabicPeriod"/>
            </a:pPr>
            <a:endParaRPr lang="nb-NO" sz="1200" dirty="0"/>
          </a:p>
        </p:txBody>
      </p:sp>
      <p:sp>
        <p:nvSpPr>
          <p:cNvPr id="7" name="Plassholder for bunntekst 6"/>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p>
            <a:fld id="{B0C8BA5C-F18D-4F44-83AF-15E80F06FDDC}" type="slidenum">
              <a:rPr lang="nb-NO" smtClean="0"/>
              <a:t>6</a:t>
            </a:fld>
            <a:endParaRPr lang="nb-NO"/>
          </a:p>
        </p:txBody>
      </p:sp>
    </p:spTree>
    <p:extLst>
      <p:ext uri="{BB962C8B-B14F-4D97-AF65-F5344CB8AC3E}">
        <p14:creationId xmlns:p14="http://schemas.microsoft.com/office/powerpoint/2010/main" val="379751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p:nvPr>
        </p:nvSpPr>
        <p:spPr/>
        <p:txBody>
          <a:bodyPr/>
          <a:lstStyle/>
          <a:p>
            <a:pPr eaLnBrk="1" hangingPunct="1"/>
            <a:r>
              <a:rPr lang="nb-NO" altLang="nb-NO" dirty="0"/>
              <a:t>Spilleregler for dagens møte:</a:t>
            </a:r>
          </a:p>
        </p:txBody>
      </p:sp>
      <p:sp>
        <p:nvSpPr>
          <p:cNvPr id="18434" name="Plassholder for innhold 2"/>
          <p:cNvSpPr>
            <a:spLocks noGrp="1"/>
          </p:cNvSpPr>
          <p:nvPr>
            <p:ph idx="1"/>
          </p:nvPr>
        </p:nvSpPr>
        <p:spPr/>
        <p:txBody>
          <a:bodyPr>
            <a:normAutofit/>
          </a:bodyPr>
          <a:lstStyle/>
          <a:p>
            <a:pPr eaLnBrk="1" hangingPunct="1">
              <a:defRPr/>
            </a:pPr>
            <a:endParaRPr lang="nb-NO" sz="1100" dirty="0"/>
          </a:p>
          <a:p>
            <a:pPr marL="3175" indent="0" eaLnBrk="1" hangingPunct="1">
              <a:buNone/>
              <a:defRPr/>
            </a:pPr>
            <a:r>
              <a:rPr lang="nb-NO" sz="2000" dirty="0"/>
              <a:t>Hvilke spilleregler mener dere er viktige for en åpen og god dialog?</a:t>
            </a:r>
          </a:p>
          <a:p>
            <a:pPr lvl="1">
              <a:buFont typeface="Wingdings" panose="05000000000000000000" pitchFamily="2" charset="2"/>
              <a:buChar char="§"/>
              <a:defRPr/>
            </a:pPr>
            <a:r>
              <a:rPr lang="nb-NO" sz="2000" dirty="0"/>
              <a:t> </a:t>
            </a:r>
          </a:p>
          <a:p>
            <a:pPr lvl="1">
              <a:buFont typeface="Wingdings" panose="05000000000000000000" pitchFamily="2" charset="2"/>
              <a:buChar char="§"/>
              <a:defRPr/>
            </a:pPr>
            <a:r>
              <a:rPr lang="nb-NO" sz="2000" dirty="0"/>
              <a:t> </a:t>
            </a:r>
          </a:p>
          <a:p>
            <a:pPr lvl="1">
              <a:buFont typeface="Wingdings" panose="05000000000000000000" pitchFamily="2" charset="2"/>
              <a:buChar char="§"/>
              <a:defRPr/>
            </a:pPr>
            <a:r>
              <a:rPr lang="nb-NO" sz="2000" dirty="0"/>
              <a:t> </a:t>
            </a:r>
          </a:p>
          <a:p>
            <a:pPr lvl="1">
              <a:buFont typeface="Wingdings" panose="05000000000000000000" pitchFamily="2" charset="2"/>
              <a:buChar char="§"/>
              <a:defRPr/>
            </a:pPr>
            <a:r>
              <a:rPr lang="nb-NO" sz="2000" dirty="0"/>
              <a:t> </a:t>
            </a:r>
          </a:p>
          <a:p>
            <a:pPr lvl="1">
              <a:buFont typeface="Wingdings" panose="05000000000000000000" pitchFamily="2" charset="2"/>
              <a:buChar char="§"/>
              <a:defRPr/>
            </a:pPr>
            <a:r>
              <a:rPr lang="nb-NO" sz="2000" dirty="0"/>
              <a:t> </a:t>
            </a:r>
          </a:p>
          <a:p>
            <a:pPr marL="3175" indent="0" eaLnBrk="1" hangingPunct="1">
              <a:buNone/>
              <a:defRPr/>
            </a:pPr>
            <a:endParaRPr lang="nb-NO" sz="2800" dirty="0"/>
          </a:p>
          <a:p>
            <a:pPr marL="3175" indent="0" eaLnBrk="1" hangingPunct="1">
              <a:buNone/>
              <a:defRPr/>
            </a:pPr>
            <a:endParaRPr lang="nb-NO" sz="2800" dirty="0"/>
          </a:p>
          <a:p>
            <a:pPr marL="3175" indent="0" eaLnBrk="1" hangingPunct="1">
              <a:buNone/>
              <a:defRPr/>
            </a:pPr>
            <a:endParaRPr lang="nb-NO" sz="2800" dirty="0"/>
          </a:p>
          <a:p>
            <a:pPr marL="3175" indent="0" eaLnBrk="1" hangingPunct="1">
              <a:buNone/>
              <a:defRPr/>
            </a:pPr>
            <a:endParaRPr lang="nb-NO" sz="2800" dirty="0"/>
          </a:p>
          <a:p>
            <a:pPr marL="3175" indent="0" eaLnBrk="1" hangingPunct="1">
              <a:buNone/>
              <a:defRPr/>
            </a:pPr>
            <a:endParaRPr lang="nb-NO" sz="2800" dirty="0"/>
          </a:p>
        </p:txBody>
      </p:sp>
      <p:sp>
        <p:nvSpPr>
          <p:cNvPr id="2" name="Plassholder for bunntekst 1"/>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B9BF9A9-CF45-4EDF-9D9C-BD5EBF4FC046}" type="slidenum">
              <a:rPr lang="en-US" altLang="nb-NO" sz="1000">
                <a:solidFill>
                  <a:srgbClr val="FFFFFF"/>
                </a:solidFill>
                <a:latin typeface="Franklin Gothic Book" panose="020B0503020102020204" pitchFamily="34" charset="0"/>
              </a:rPr>
              <a:pPr eaLnBrk="1" hangingPunct="1"/>
              <a:t>7</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88617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p:nvPr>
        </p:nvSpPr>
        <p:spPr/>
        <p:txBody>
          <a:bodyPr/>
          <a:lstStyle/>
          <a:p>
            <a:pPr eaLnBrk="1" hangingPunct="1"/>
            <a:r>
              <a:rPr lang="nb-NO" altLang="nb-NO" dirty="0"/>
              <a:t>1. Dialog om nåsituasjonen</a:t>
            </a:r>
          </a:p>
        </p:txBody>
      </p:sp>
      <p:sp>
        <p:nvSpPr>
          <p:cNvPr id="18434" name="Plassholder for innhold 2"/>
          <p:cNvSpPr>
            <a:spLocks noGrp="1"/>
          </p:cNvSpPr>
          <p:nvPr>
            <p:ph idx="1"/>
          </p:nvPr>
        </p:nvSpPr>
        <p:spPr/>
        <p:txBody>
          <a:bodyPr>
            <a:normAutofit/>
          </a:bodyPr>
          <a:lstStyle/>
          <a:p>
            <a:pPr eaLnBrk="1" hangingPunct="1">
              <a:defRPr/>
            </a:pPr>
            <a:endParaRPr lang="nb-NO" sz="1800" dirty="0"/>
          </a:p>
          <a:p>
            <a:pPr marL="514350" indent="-514350">
              <a:buAutoNum type="arabicPeriod"/>
            </a:pPr>
            <a:r>
              <a:rPr lang="nb-NO" altLang="nb-NO" sz="1800" dirty="0"/>
              <a:t>Hvilke forhold på arbeidsplassen bidrar til å skape jobbengasjement?</a:t>
            </a:r>
          </a:p>
          <a:p>
            <a:pPr marL="514350" indent="-514350">
              <a:buAutoNum type="arabicPeriod"/>
            </a:pPr>
            <a:endParaRPr lang="nb-NO" altLang="nb-NO" sz="1800" dirty="0"/>
          </a:p>
          <a:p>
            <a:pPr marL="514350" indent="-514350">
              <a:buAutoNum type="arabicPeriod"/>
            </a:pPr>
            <a:r>
              <a:rPr lang="nb-NO" altLang="nb-NO" sz="1800" dirty="0"/>
              <a:t>Hvilke forhold på arbeidsplassen hindrer jobbengasjement?</a:t>
            </a:r>
          </a:p>
          <a:p>
            <a:pPr marL="457200" indent="-457200">
              <a:buFont typeface="Wingdings" panose="05000000000000000000" pitchFamily="2" charset="2"/>
              <a:buChar char="Ø"/>
            </a:pPr>
            <a:endParaRPr lang="nb-NO" altLang="nb-NO" sz="1800" dirty="0"/>
          </a:p>
          <a:p>
            <a:pPr marL="1024337" lvl="2" indent="-342900">
              <a:buFont typeface="Wingdings" panose="05000000000000000000" pitchFamily="2" charset="2"/>
              <a:buChar char="§"/>
            </a:pPr>
            <a:r>
              <a:rPr lang="nb-NO" altLang="nb-NO" sz="1800" dirty="0"/>
              <a:t>Hvilke tema fra tiltaks-/handlingsplanen fra arbeidsmiljøundersøkelsen bør videreføres?</a:t>
            </a:r>
          </a:p>
          <a:p>
            <a:pPr marL="1024337" lvl="2" indent="-342900">
              <a:buFont typeface="Wingdings" panose="05000000000000000000" pitchFamily="2" charset="2"/>
              <a:buChar char="§"/>
            </a:pPr>
            <a:r>
              <a:rPr lang="nb-NO" altLang="nb-NO" sz="1800" dirty="0"/>
              <a:t>Hvilke evt. nye tema har kommet til siden sist?</a:t>
            </a:r>
          </a:p>
          <a:p>
            <a:pPr marL="3175" indent="0" eaLnBrk="1" hangingPunct="1">
              <a:buNone/>
              <a:defRPr/>
            </a:pPr>
            <a:endParaRPr lang="nb-NO" sz="1800" dirty="0"/>
          </a:p>
          <a:p>
            <a:pPr marL="3175" indent="0" eaLnBrk="1" hangingPunct="1">
              <a:buNone/>
              <a:defRPr/>
            </a:pPr>
            <a:endParaRPr lang="nb-NO" sz="1800" dirty="0"/>
          </a:p>
          <a:p>
            <a:pPr marL="3175" indent="0" eaLnBrk="1" hangingPunct="1">
              <a:buNone/>
              <a:defRPr/>
            </a:pPr>
            <a:endParaRPr lang="nb-NO" sz="1800" dirty="0"/>
          </a:p>
          <a:p>
            <a:pPr marL="3175" indent="0" eaLnBrk="1" hangingPunct="1">
              <a:buNone/>
              <a:defRPr/>
            </a:pPr>
            <a:endParaRPr lang="nb-NO" sz="1800" dirty="0"/>
          </a:p>
        </p:txBody>
      </p:sp>
      <p:sp>
        <p:nvSpPr>
          <p:cNvPr id="2" name="Plassholder for bunntekst 1"/>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B9BF9A9-CF45-4EDF-9D9C-BD5EBF4FC046}" type="slidenum">
              <a:rPr lang="en-US" altLang="nb-NO" sz="1000">
                <a:solidFill>
                  <a:srgbClr val="FFFFFF"/>
                </a:solidFill>
                <a:latin typeface="Franklin Gothic Book" panose="020B0503020102020204" pitchFamily="34" charset="0"/>
              </a:rPr>
              <a:pPr eaLnBrk="1" hangingPunct="1"/>
              <a:t>8</a:t>
            </a:fld>
            <a:endParaRPr lang="en-US" altLang="nb-NO" sz="1000">
              <a:solidFill>
                <a:srgbClr val="FFFFFF"/>
              </a:solidFill>
              <a:latin typeface="Franklin Gothic Book" panose="020B0503020102020204" pitchFamily="34" charset="0"/>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609" y="1946003"/>
            <a:ext cx="1080120" cy="722513"/>
          </a:xfrm>
          <a:prstGeom prst="rect">
            <a:avLst/>
          </a:prstGeom>
        </p:spPr>
      </p:pic>
      <p:pic>
        <p:nvPicPr>
          <p:cNvPr id="5" name="Bilde 4"/>
          <p:cNvPicPr>
            <a:picLocks noChangeAspect="1"/>
          </p:cNvPicPr>
          <p:nvPr/>
        </p:nvPicPr>
        <p:blipFill>
          <a:blip r:embed="rId4"/>
          <a:stretch>
            <a:fillRect/>
          </a:stretch>
        </p:blipFill>
        <p:spPr>
          <a:xfrm>
            <a:off x="8074803" y="3159607"/>
            <a:ext cx="773733" cy="773733"/>
          </a:xfrm>
          <a:prstGeom prst="rect">
            <a:avLst/>
          </a:prstGeom>
        </p:spPr>
      </p:pic>
    </p:spTree>
    <p:extLst>
      <p:ext uri="{BB962C8B-B14F-4D97-AF65-F5344CB8AC3E}">
        <p14:creationId xmlns:p14="http://schemas.microsoft.com/office/powerpoint/2010/main" val="204177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Temaer det er naturlig å komme inn på</a:t>
            </a:r>
          </a:p>
        </p:txBody>
      </p:sp>
      <p:sp>
        <p:nvSpPr>
          <p:cNvPr id="3" name="Content Placeholder 2"/>
          <p:cNvSpPr>
            <a:spLocks noGrp="1"/>
          </p:cNvSpPr>
          <p:nvPr>
            <p:ph idx="1"/>
          </p:nvPr>
        </p:nvSpPr>
        <p:spPr/>
        <p:txBody>
          <a:bodyPr>
            <a:normAutofit lnSpcReduction="10000"/>
          </a:bodyPr>
          <a:lstStyle/>
          <a:p>
            <a:r>
              <a:rPr lang="nb-NO" sz="2000" dirty="0"/>
              <a:t>Organisatoriske forhold: </a:t>
            </a:r>
          </a:p>
          <a:p>
            <a:pPr marL="595512" lvl="1" indent="-342900"/>
            <a:r>
              <a:rPr lang="nb-NO" sz="2000" dirty="0"/>
              <a:t>Arbeidsdeling, mulighet for arbeidsoppgaver i </a:t>
            </a:r>
            <a:r>
              <a:rPr lang="nb-NO" sz="2000"/>
              <a:t>forhold til tid</a:t>
            </a:r>
            <a:r>
              <a:rPr lang="nb-NO" sz="2000" dirty="0"/>
              <a:t>, kunnskaper og kompetanse, avklarte ansvarsforhold, arbeidsbelastning, arbeidstid, turnover, arbeidsplaner. </a:t>
            </a:r>
          </a:p>
          <a:p>
            <a:pPr marL="3175" indent="0">
              <a:buNone/>
            </a:pPr>
            <a:endParaRPr lang="nb-NO" sz="2000" dirty="0"/>
          </a:p>
          <a:p>
            <a:pPr marL="3175" indent="0">
              <a:buNone/>
            </a:pPr>
            <a:r>
              <a:rPr lang="nb-NO" sz="2000" dirty="0"/>
              <a:t>Kommunikasjon og samhandling </a:t>
            </a:r>
          </a:p>
          <a:p>
            <a:pPr marL="595512" lvl="1" indent="-342900"/>
            <a:r>
              <a:rPr lang="nb-NO" sz="2000" dirty="0"/>
              <a:t>Dialog, bli sett og hørt, tilbakemelding på egen atferd, innflytelse på eget arbeid, integrasjon i arbeidsgruppen og i organisasjonen. </a:t>
            </a:r>
          </a:p>
          <a:p>
            <a:pPr marL="595512" lvl="1" indent="-342900"/>
            <a:endParaRPr lang="nb-NO" sz="2000" dirty="0"/>
          </a:p>
          <a:p>
            <a:pPr marL="3175" indent="0">
              <a:buNone/>
            </a:pPr>
            <a:r>
              <a:rPr lang="nb-NO" sz="2000" dirty="0"/>
              <a:t>(Listen er ikke nødvendigvis uttømmende).</a:t>
            </a:r>
          </a:p>
        </p:txBody>
      </p:sp>
      <p:sp>
        <p:nvSpPr>
          <p:cNvPr id="4" name="Footer Placeholder 3"/>
          <p:cNvSpPr>
            <a:spLocks noGrp="1"/>
          </p:cNvSpPr>
          <p:nvPr>
            <p:ph type="ftr" sz="quarter" idx="11"/>
          </p:nvPr>
        </p:nvSpPr>
        <p:spPr/>
        <p:txBody>
          <a:bodyPr/>
          <a:lstStyle/>
          <a:p>
            <a:r>
              <a:rPr lang="nb-NO"/>
              <a:t>.</a:t>
            </a:r>
          </a:p>
        </p:txBody>
      </p:sp>
      <p:sp>
        <p:nvSpPr>
          <p:cNvPr id="5" name="Slide Number Placeholder 4"/>
          <p:cNvSpPr>
            <a:spLocks noGrp="1"/>
          </p:cNvSpPr>
          <p:nvPr>
            <p:ph type="sldNum" sz="quarter" idx="12"/>
          </p:nvPr>
        </p:nvSpPr>
        <p:spPr/>
        <p:txBody>
          <a:bodyPr/>
          <a:lstStyle/>
          <a:p>
            <a:fld id="{B0C8BA5C-F18D-4F44-83AF-15E80F06FDDC}" type="slidenum">
              <a:rPr lang="nb-NO" smtClean="0"/>
              <a:t>9</a:t>
            </a:fld>
            <a:endParaRPr lang="nb-NO"/>
          </a:p>
        </p:txBody>
      </p:sp>
    </p:spTree>
    <p:extLst>
      <p:ext uri="{BB962C8B-B14F-4D97-AF65-F5344CB8AC3E}">
        <p14:creationId xmlns:p14="http://schemas.microsoft.com/office/powerpoint/2010/main" val="2067992126"/>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OsloMet.potx" id="{AECBD631-B40E-4041-9923-620709C1F4D5}" vid="{5C51B47A-E6F4-42C8-83D5-9C34B7AE63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3A1CDBA1798FE46BA4AB957E26FD765" ma:contentTypeVersion="13" ma:contentTypeDescription="Opprett et nytt dokument." ma:contentTypeScope="" ma:versionID="26c07a512e73d4ebfc957f7c191feeda">
  <xsd:schema xmlns:xsd="http://www.w3.org/2001/XMLSchema" xmlns:xs="http://www.w3.org/2001/XMLSchema" xmlns:p="http://schemas.microsoft.com/office/2006/metadata/properties" xmlns:ns1="http://schemas.microsoft.com/sharepoint/v3" xmlns:ns3="fa468c34-4e3d-4a4d-8bf0-a88578e3fa9b" xmlns:ns4="9658f90f-9579-44e6-b240-0ec5899b45a4" targetNamespace="http://schemas.microsoft.com/office/2006/metadata/properties" ma:root="true" ma:fieldsID="ad12c768607fe120401d733534242805" ns1:_="" ns3:_="" ns4:_="">
    <xsd:import namespace="http://schemas.microsoft.com/sharepoint/v3"/>
    <xsd:import namespace="fa468c34-4e3d-4a4d-8bf0-a88578e3fa9b"/>
    <xsd:import namespace="9658f90f-9579-44e6-b240-0ec5899b45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Egenskaper for samordnet samsvarspolicy" ma:hidden="true" ma:internalName="_ip_UnifiedCompliancePolicyProperties">
      <xsd:simpleType>
        <xsd:restriction base="dms:Note"/>
      </xsd:simpleType>
    </xsd:element>
    <xsd:element name="_ip_UnifiedCompliancePolicyUIAction" ma:index="18"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468c34-4e3d-4a4d-8bf0-a88578e3f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8f90f-9579-44e6-b240-0ec5899b45a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BF91BE-8958-419E-9649-94C6722F520B}">
  <ds:schemaRefs>
    <ds:schemaRef ds:uri="http://purl.org/dc/dcmitype/"/>
    <ds:schemaRef ds:uri="fa468c34-4e3d-4a4d-8bf0-a88578e3fa9b"/>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9658f90f-9579-44e6-b240-0ec5899b45a4"/>
    <ds:schemaRef ds:uri="http://schemas.microsoft.com/sharepoint/v3"/>
  </ds:schemaRefs>
</ds:datastoreItem>
</file>

<file path=customXml/itemProps2.xml><?xml version="1.0" encoding="utf-8"?>
<ds:datastoreItem xmlns:ds="http://schemas.openxmlformats.org/officeDocument/2006/customXml" ds:itemID="{2A6BBF4A-18C2-4E80-BF8B-693672BC5BD7}">
  <ds:schemaRefs>
    <ds:schemaRef ds:uri="http://schemas.microsoft.com/sharepoint/v3/contenttype/forms"/>
  </ds:schemaRefs>
</ds:datastoreItem>
</file>

<file path=customXml/itemProps3.xml><?xml version="1.0" encoding="utf-8"?>
<ds:datastoreItem xmlns:ds="http://schemas.openxmlformats.org/officeDocument/2006/customXml" ds:itemID="{6FD84934-136D-4085-9C46-07CAB2EE9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468c34-4e3d-4a4d-8bf0-a88578e3fa9b"/>
    <ds:schemaRef ds:uri="9658f90f-9579-44e6-b240-0ec5899b45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ec81f12-6286-4550-8911-f446fcdafa1f}" enabled="0" method="" siteId="{fec81f12-6286-4550-8911-f446fcdafa1f}" removed="1"/>
</clbl:labelList>
</file>

<file path=docProps/app.xml><?xml version="1.0" encoding="utf-8"?>
<Properties xmlns="http://schemas.openxmlformats.org/officeDocument/2006/extended-properties" xmlns:vt="http://schemas.openxmlformats.org/officeDocument/2006/docPropsVTypes">
  <Template>HiOA_PPT_Blå</Template>
  <TotalTime>1681</TotalTime>
  <Words>2338</Words>
  <Application>Microsoft Office PowerPoint</Application>
  <PresentationFormat>Skjermfremvisning (4:3)</PresentationFormat>
  <Paragraphs>326</Paragraphs>
  <Slides>15</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Franklin Gothic Book</vt:lpstr>
      <vt:lpstr>Wingdings</vt:lpstr>
      <vt:lpstr>Office-tema</vt:lpstr>
      <vt:lpstr>Veiledende mal for gjennomføring av arbeidsmiljøsamtale    </vt:lpstr>
      <vt:lpstr>Bakgrunn og hensikt med arbeidsmiljøsamtalen</vt:lpstr>
      <vt:lpstr>Roller og ansvar – arbeidsmiljøsamtalen </vt:lpstr>
      <vt:lpstr>Forberedelser til arbeidsmiljøsamtalen </vt:lpstr>
      <vt:lpstr>Støttemateriale for ledere og verneombud </vt:lpstr>
      <vt:lpstr>Dagsorden</vt:lpstr>
      <vt:lpstr>Spilleregler for dagens møte:</vt:lpstr>
      <vt:lpstr>1. Dialog om nåsituasjonen</vt:lpstr>
      <vt:lpstr>Temaer det er naturlig å komme inn på</vt:lpstr>
      <vt:lpstr>2. Prioritering av bevarings- og forbedringsområder</vt:lpstr>
      <vt:lpstr>3. Forslag til tiltak</vt:lpstr>
      <vt:lpstr>Tiltaks-/handlingsplan og videre oppfølging</vt:lpstr>
      <vt:lpstr>Takk for ditt bidrag </vt:lpstr>
      <vt:lpstr>Tiltaks-/handlingsplan for bevaringsområde Enhet: </vt:lpstr>
      <vt:lpstr>Handlingsplan for forbedringsområde Enhet: </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Medarbeiderundersøkelsen 2014</dc:title>
  <dc:creator>Mona Due-Sørensen</dc:creator>
  <dc:description>template by addpoint.no</dc:description>
  <cp:lastModifiedBy>Brita Bye</cp:lastModifiedBy>
  <cp:revision>166</cp:revision>
  <cp:lastPrinted>2017-09-12T07:27:51Z</cp:lastPrinted>
  <dcterms:created xsi:type="dcterms:W3CDTF">2014-09-29T16:36:19Z</dcterms:created>
  <dcterms:modified xsi:type="dcterms:W3CDTF">2026-04-14T12:21:37Z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0x010100B3A1CDBA1798FE46BA4AB957E26FD765</vt:lpwstr>
  </property>
</Properties>
</file>