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sldIdLst>
    <p:sldId id="353" r:id="rId5"/>
    <p:sldId id="352" r:id="rId6"/>
  </p:sldIdLst>
  <p:sldSz cx="17345025" cy="9752013"/>
  <p:notesSz cx="6858000" cy="9144000"/>
  <p:defaultTextStyle>
    <a:defPPr>
      <a:defRPr lang="nb-NO"/>
    </a:defPPr>
    <a:lvl1pPr marL="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FC087-AB70-4387-8582-D22C04E506E6}" v="3" dt="2021-03-24T12:03:59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E0689-DCC8-4CC5-B06A-13E011F4C076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E6A78-0D5E-4C2C-A69B-7168BBEE9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68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700"/>
              <a:t>Anders</a:t>
            </a:r>
          </a:p>
          <a:p>
            <a:endParaRPr lang="nb-NO"/>
          </a:p>
          <a:p>
            <a:r>
              <a:rPr lang="nb-NO" sz="1700"/>
              <a:t>Vi kommer til å legge ut eksempler som dere kan se på, i kanalen «Nyttig….»</a:t>
            </a:r>
            <a:endParaRPr lang="nb-NO" sz="1700">
              <a:cs typeface="Calibri"/>
            </a:endParaRPr>
          </a:p>
          <a:p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err="1"/>
              <a:t>Avviksrappportering</a:t>
            </a: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700"/>
              <a:t>Felles for tiltak og små prosjekter</a:t>
            </a:r>
            <a:endParaRPr lang="nb-NO" sz="17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7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700" u="sng">
                <a:cs typeface="Calibri"/>
              </a:rPr>
              <a:t>NB: La alle rapporteringene per måned ligge i én samlet </a:t>
            </a:r>
            <a:r>
              <a:rPr lang="nb-NO" sz="1700" u="sng" err="1">
                <a:cs typeface="Calibri"/>
              </a:rPr>
              <a:t>ppt</a:t>
            </a:r>
            <a:r>
              <a:rPr lang="nb-NO" sz="1700" u="sng">
                <a:cs typeface="Calibri"/>
              </a:rPr>
              <a:t>! Kopier foilen fra måned til måned - og juster der det er endring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0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700"/>
              <a:t>Anders</a:t>
            </a:r>
          </a:p>
          <a:p>
            <a:endParaRPr lang="nb-NO"/>
          </a:p>
          <a:p>
            <a:r>
              <a:rPr lang="nb-NO" sz="1700"/>
              <a:t>Vi kommer til å legge ut eksempler som dere kan se på, i kanalen «Nyttig….»</a:t>
            </a:r>
            <a:endParaRPr lang="nb-NO" sz="1700">
              <a:cs typeface="Calibri"/>
            </a:endParaRPr>
          </a:p>
          <a:p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err="1"/>
              <a:t>Avviksrappportering</a:t>
            </a: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700"/>
              <a:t>Felles for tiltak og små prosjekter</a:t>
            </a:r>
            <a:endParaRPr lang="nb-NO" sz="17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7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700" u="sng">
                <a:cs typeface="Calibri"/>
              </a:rPr>
              <a:t>NB: La alle rapporteringene per måned ligge i én samlet </a:t>
            </a:r>
            <a:r>
              <a:rPr lang="nb-NO" sz="1700" u="sng" err="1">
                <a:cs typeface="Calibri"/>
              </a:rPr>
              <a:t>ppt</a:t>
            </a:r>
            <a:r>
              <a:rPr lang="nb-NO" sz="1700" u="sng">
                <a:cs typeface="Calibri"/>
              </a:rPr>
              <a:t>! Kopier foilen fra måned til måned - og juster der det er endring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6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EDEB9E3-FC37-4F28-A31A-942C5B173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C765CAD-F883-4556-8A24-D0AA5468F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38D8242E-D141-45F0-BC84-05601E05B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s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4528153"/>
            <a:ext cx="15373922" cy="3323987"/>
          </a:xfrm>
        </p:spPr>
        <p:txBody>
          <a:bodyPr anchor="b">
            <a:normAutofit/>
          </a:bodyPr>
          <a:lstStyle>
            <a:lvl1pPr>
              <a:defRPr sz="12000" cap="all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7664-0FD5-40DC-92EE-6679FE59A852}" type="datetime1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B8F6B26-99A3-4903-BFE4-72CF07AA1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2C902D1-60DB-477F-8A58-1935CF18F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li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5560923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FA4-83A9-41CA-BBC1-A2FC264A3FAB}" type="datetime1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946411A-5155-4AA9-9E39-054FB5556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99246EC-BEA6-4AA9-82F8-62303EAE5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x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E36F-179A-4CC3-8B57-F869F8858D2A}" type="datetime1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633B4FE-1A74-4469-A955-AEC7C7511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7544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 tekstboks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1" y="2374096"/>
            <a:ext cx="10027253" cy="664797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BC86-5826-45D9-989E-2249CEB19648}" type="datetime1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BBCD936-BFAE-449A-8A24-0073D81B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0027254" cy="664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CC7D-565C-479C-8FC1-D399BE03ACE7}" type="datetime1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10027254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 anchor="t" anchorCtr="1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1709298"/>
            <a:ext cx="4860608" cy="132959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982B-3275-49F0-BE3B-3B1138985C44}" type="datetime1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4860608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3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7E55B23D-A101-4B76-A4BE-631E88A6A7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517537-2F33-4284-8F34-D5DEC77455D4}" type="datetime1">
              <a:rPr lang="nb-NO" smtClean="0"/>
              <a:t>24.03.2021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10E39287-A8EF-4C34-A1FC-3948F2552699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972122" y="972123"/>
            <a:ext cx="1002794" cy="59498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0B431D3-7494-4FBC-B3D0-A66DB1B545B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72122" y="8774297"/>
            <a:ext cx="2314800" cy="2729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4517203"/>
            <a:ext cx="15373922" cy="3240887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748F-49E7-4490-8566-8AEAE64C0B4D}" type="datetime1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</a:lstStyle>
          <a:p>
            <a:pPr lvl="0"/>
            <a:r>
              <a:rPr lang="en-US" err="1"/>
              <a:t>Sitert</a:t>
            </a:r>
            <a:r>
              <a:rPr lang="en-US"/>
              <a:t> </a:t>
            </a:r>
            <a:r>
              <a:rPr lang="en-US" err="1"/>
              <a:t>Kilde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side /m bildebakgrun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CCCE99AD-0406-40AA-BCE7-C39ABF192C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5597499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8261E2-ED3F-4BCF-AD84-E360DAE73E40}" type="datetime1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Sitert</a:t>
            </a:r>
            <a:r>
              <a:rPr lang="en-US"/>
              <a:t> </a:t>
            </a:r>
            <a:r>
              <a:rPr lang="en-US" err="1"/>
              <a:t>Kilde</a:t>
            </a:r>
            <a:endParaRPr lang="en-US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4AE70EA-EB2B-4642-8AB7-DC90C3F6A3D9}"/>
              </a:ext>
            </a:extLst>
          </p:cNvPr>
          <p:cNvSpPr>
            <a:spLocks noGrp="1" noChangeAspect="1"/>
          </p:cNvSpPr>
          <p:nvPr>
            <p:ph type="body" idx="14" hasCustomPrompt="1"/>
          </p:nvPr>
        </p:nvSpPr>
        <p:spPr>
          <a:xfrm>
            <a:off x="972122" y="972123"/>
            <a:ext cx="1002794" cy="59498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2CA5463-497B-4D4A-821F-C1642E29C5E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72122" y="8774297"/>
            <a:ext cx="2314800" cy="2729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2122" y="3492436"/>
            <a:ext cx="7380922" cy="46805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965122" y="3492436"/>
            <a:ext cx="7380922" cy="46805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0F89-96B9-45DA-AE45-AC5D7734EEAC}" type="datetime1">
              <a:rPr lang="nb-NO" smtClean="0"/>
              <a:t>24.03.2021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9876034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1" y="5489579"/>
            <a:ext cx="9876034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EB7504F6-17C0-4CF5-AFB2-3A80CB35E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D129A97-EA60-4B25-BBB4-F86EEC91C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9C1D9DB1-9D14-48E4-B639-36A543DBA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94888770-29E5-45E6-8B22-964B9DFB6F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034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349029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72122" y="3954101"/>
            <a:ext cx="7380922" cy="42189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965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965122" y="3954101"/>
            <a:ext cx="7380922" cy="42189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E811-6E77-4BC0-88F5-BDA2A85BC107}" type="datetime1">
              <a:rPr lang="nb-NO" smtClean="0"/>
              <a:t>24.03.2021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77AF-9EBC-4D2B-BA61-A04107809716}" type="datetime1">
              <a:rPr lang="nb-NO" smtClean="0"/>
              <a:t>24.03.2021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5062-A3E5-47A9-BA69-56BBBA352733}" type="datetime1">
              <a:rPr lang="nb-NO" smtClean="0"/>
              <a:t>24.03.2021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5"/>
            <a:ext cx="9876034" cy="2160591"/>
          </a:xfrm>
        </p:spPr>
        <p:txBody>
          <a:bodyPr anchor="b">
            <a:normAutofit/>
          </a:bodyPr>
          <a:lstStyle>
            <a:lvl1pPr algn="l">
              <a:defRPr sz="7797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1" y="5489578"/>
            <a:ext cx="9876034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999"/>
            </a:lvl1pPr>
            <a:lvl2pPr marL="649828" indent="0" algn="ctr">
              <a:buNone/>
              <a:defRPr sz="2843"/>
            </a:lvl2pPr>
            <a:lvl3pPr marL="1299658" indent="0" algn="ctr">
              <a:buNone/>
              <a:defRPr sz="2558"/>
            </a:lvl3pPr>
            <a:lvl4pPr marL="1949487" indent="0" algn="ctr">
              <a:buNone/>
              <a:defRPr sz="2274"/>
            </a:lvl4pPr>
            <a:lvl5pPr marL="2599315" indent="0" algn="ctr">
              <a:buNone/>
              <a:defRPr sz="2274"/>
            </a:lvl5pPr>
            <a:lvl6pPr marL="3249143" indent="0" algn="ctr">
              <a:buNone/>
              <a:defRPr sz="2274"/>
            </a:lvl6pPr>
            <a:lvl7pPr marL="3898972" indent="0" algn="ctr">
              <a:buNone/>
              <a:defRPr sz="2274"/>
            </a:lvl7pPr>
            <a:lvl8pPr marL="4548802" indent="0" algn="ctr">
              <a:buNone/>
              <a:defRPr sz="2274"/>
            </a:lvl8pPr>
            <a:lvl9pPr marL="5198630" indent="0" algn="ctr">
              <a:buNone/>
              <a:defRPr sz="2274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3" y="8774297"/>
            <a:ext cx="2313437" cy="27279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3" y="972122"/>
            <a:ext cx="1002793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2"/>
            <a:ext cx="4680585" cy="2770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799" b="1"/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US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777" y="7258052"/>
            <a:ext cx="1323500" cy="2770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799" b="1"/>
            </a:lvl1pPr>
          </a:lstStyle>
          <a:p>
            <a:pPr lvl="0"/>
            <a:r>
              <a:rPr lang="en-US" err="1"/>
              <a:t>dd.mm.yy</a:t>
            </a:r>
            <a:endParaRPr lang="en-US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2999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56B53AF6-B139-48E4-B8B2-15266DC4DC4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00FF2B2-21F7-4B7B-ACC7-E7B81B33AF54}" type="datetime1">
              <a:rPr lang="nb-NO" smtClean="0"/>
              <a:t>24.03.2021</a:t>
            </a:fld>
            <a:endParaRPr lang="nb-NO"/>
          </a:p>
        </p:txBody>
      </p:sp>
      <p:sp>
        <p:nvSpPr>
          <p:cNvPr id="19" name="Plassholder for bunntekst 18">
            <a:extLst>
              <a:ext uri="{FF2B5EF4-FFF2-40B4-BE49-F238E27FC236}">
                <a16:creationId xmlns:a16="http://schemas.microsoft.com/office/drawing/2014/main" id="{1EEE1C09-86BF-4F2C-8464-4675F6B481B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2122" y="7668959"/>
            <a:ext cx="4680585" cy="554468"/>
          </a:xfrm>
        </p:spPr>
        <p:txBody>
          <a:bodyPr anchor="t">
            <a:normAutofit/>
          </a:bodyPr>
          <a:lstStyle>
            <a:lvl1pPr>
              <a:defRPr sz="1799"/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20" name="Plassholder for lysbildenummer 19">
            <a:extLst>
              <a:ext uri="{FF2B5EF4-FFF2-40B4-BE49-F238E27FC236}">
                <a16:creationId xmlns:a16="http://schemas.microsoft.com/office/drawing/2014/main" id="{34EC6E11-8AB0-4BC8-93DC-407904FA9CD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764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730" y="519205"/>
            <a:ext cx="14960084" cy="188493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730" y="2390598"/>
            <a:ext cx="7337758" cy="1171595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730" y="3562194"/>
            <a:ext cx="7337758" cy="5239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80919" y="2390598"/>
            <a:ext cx="7373895" cy="1171595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80919" y="3562194"/>
            <a:ext cx="7373895" cy="5239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91DE-0CC8-44C7-95AE-922D06D717C3}" type="datetime1">
              <a:rPr lang="nb-NO" smtClean="0"/>
              <a:t>24.03.2021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Endre bunntekst via menyen Sett inn -&gt; Topptekst/bunntekst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507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50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FD735A7-D3E8-41C4-806A-8C85258F6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48145DB-5601-4BE7-B950-1E39403F49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2F0613AD-AA81-4A70-ADB1-14287F5EEC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322E6955-7906-4333-9641-6171DC5B9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50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5141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38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38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4B2F574-3FB7-4075-B8B4-B0B1F5F3F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941E73A-9838-4549-8A04-A3532C39D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D0518BE8-1E49-4FE0-9AE1-D7210E6B44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4637380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CB39742B-312D-4C5F-A86C-528AEF1EAF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38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6991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, samarb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18F7118-4BBA-4894-9865-C9BC85EE8D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66196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808A55B-AE2E-4715-A55A-586E33523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3011402-432B-40E2-A540-AD45AC63D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0E6B520D-9885-456E-AFF0-6F0EB634B7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2CBD7CF0-AEBB-405C-9646-C7EF3E0DE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83867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, samarbeid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963894"/>
            <a:ext cx="9876377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987637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C58DDDE6-A7EF-4EF2-98F8-7C8C432B20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35267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DB5EF820-82C6-4683-BA5F-67FF154A2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B694C4F-761C-4DD3-80C0-85F1EC63BA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E540364A-88CD-4715-B84B-37B7254B3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AEA5A8C0-8855-4772-AC4B-966FE86ED6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37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8796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, samarbeid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85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85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D8135442-1495-4020-900D-9170706382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1774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1E050BC1-E222-4BEA-AB48-527E712F6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E62991F-6C97-4107-8397-FA4EF89571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7564A7C6-E4C2-476A-A59A-1064272FED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D153B10-BADE-47BE-84DB-BE22BD383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85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47300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, samarbeid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723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723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66EBDB16-4B51-4813-AB2B-6B7738B506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96612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E34E01D0-FD50-4819-8CB7-242DD62DF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8EDE0CB6-CE9F-422B-970C-3C05BF6D4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28DC85A0-556A-4CAC-B374-03A16C1E7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2" y="7258051"/>
            <a:ext cx="463772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8ECA48A-0D1F-4639-B581-83404CE50B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723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78474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5373922" cy="6647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15373922" cy="46805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865312" y="8705717"/>
            <a:ext cx="1080135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dk1"/>
                </a:solidFill>
              </a:defRPr>
            </a:lvl1pPr>
          </a:lstStyle>
          <a:p>
            <a:fld id="{123BF028-9C93-437A-9A8D-91DB822DDC6C}" type="datetime1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425517" y="8705717"/>
            <a:ext cx="9920527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 cap="all" baseline="0">
                <a:solidFill>
                  <a:schemeClr val="dk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945910" y="8705717"/>
            <a:ext cx="439332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1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14EC943-070E-4E7D-93A3-0F611DDAC55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A39DECF-E426-43A3-9A93-A8D693631F1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4" r:id="rId4"/>
    <p:sldLayoutId id="2147483662" r:id="rId5"/>
    <p:sldLayoutId id="2147483666" r:id="rId6"/>
    <p:sldLayoutId id="2147483667" r:id="rId7"/>
    <p:sldLayoutId id="2147483668" r:id="rId8"/>
    <p:sldLayoutId id="2147483650" r:id="rId9"/>
    <p:sldLayoutId id="2147483651" r:id="rId10"/>
    <p:sldLayoutId id="2147483656" r:id="rId11"/>
    <p:sldLayoutId id="2147483658" r:id="rId12"/>
    <p:sldLayoutId id="2147483659" r:id="rId13"/>
    <p:sldLayoutId id="2147483660" r:id="rId14"/>
    <p:sldLayoutId id="2147483661" r:id="rId15"/>
    <p:sldLayoutId id="2147483657" r:id="rId16"/>
    <p:sldLayoutId id="2147483670" r:id="rId17"/>
    <p:sldLayoutId id="2147483671" r:id="rId18"/>
    <p:sldLayoutId id="2147483652" r:id="rId19"/>
    <p:sldLayoutId id="2147483653" r:id="rId20"/>
    <p:sldLayoutId id="2147483654" r:id="rId21"/>
    <p:sldLayoutId id="2147483655" r:id="rId22"/>
    <p:sldLayoutId id="2147483672" r:id="rId23"/>
    <p:sldLayoutId id="2147483673" r:id="rId24"/>
  </p:sldLayoutIdLst>
  <p:hf hdr="0" ftr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7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76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45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ktangel 53">
            <a:extLst>
              <a:ext uri="{FF2B5EF4-FFF2-40B4-BE49-F238E27FC236}">
                <a16:creationId xmlns:a16="http://schemas.microsoft.com/office/drawing/2014/main" id="{F0FBD943-1B07-43E4-B335-32E4474F7150}"/>
              </a:ext>
            </a:extLst>
          </p:cNvPr>
          <p:cNvSpPr/>
          <p:nvPr/>
        </p:nvSpPr>
        <p:spPr>
          <a:xfrm>
            <a:off x="-3779" y="-2788"/>
            <a:ext cx="17344170" cy="1641088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800" b="1">
              <a:solidFill>
                <a:schemeClr val="tx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D3D56F1-6900-444E-98F2-97A71DA10C1E}"/>
              </a:ext>
            </a:extLst>
          </p:cNvPr>
          <p:cNvSpPr/>
          <p:nvPr/>
        </p:nvSpPr>
        <p:spPr>
          <a:xfrm>
            <a:off x="0" y="1637242"/>
            <a:ext cx="17335500" cy="81114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b-NO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EAEF2E4-A82D-46EE-AD41-62834C141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35" t="18954" r="17664" b="21228"/>
          <a:stretch/>
        </p:blipFill>
        <p:spPr>
          <a:xfrm>
            <a:off x="622300" y="443423"/>
            <a:ext cx="1191779" cy="748665"/>
          </a:xfrm>
          <a:prstGeom prst="rect">
            <a:avLst/>
          </a:prstGeom>
        </p:spPr>
      </p:pic>
      <p:sp>
        <p:nvSpPr>
          <p:cNvPr id="25" name="Rectangle 5">
            <a:extLst>
              <a:ext uri="{FF2B5EF4-FFF2-40B4-BE49-F238E27FC236}">
                <a16:creationId xmlns:a16="http://schemas.microsoft.com/office/drawing/2014/main" id="{F87F0449-912C-46B4-9B2A-D827EA58EE81}"/>
              </a:ext>
            </a:extLst>
          </p:cNvPr>
          <p:cNvSpPr>
            <a:spLocks noChangeAspect="1"/>
          </p:cNvSpPr>
          <p:nvPr/>
        </p:nvSpPr>
        <p:spPr>
          <a:xfrm>
            <a:off x="3503254" y="9157956"/>
            <a:ext cx="308079" cy="28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AFBEFB88-29BC-4E8C-A202-9B34990F29F2}"/>
              </a:ext>
            </a:extLst>
          </p:cNvPr>
          <p:cNvSpPr>
            <a:spLocks noChangeAspect="1"/>
          </p:cNvSpPr>
          <p:nvPr/>
        </p:nvSpPr>
        <p:spPr>
          <a:xfrm>
            <a:off x="6418413" y="9165703"/>
            <a:ext cx="306808" cy="28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B33D9EB6-6A77-44B0-9330-601A20189A5A}"/>
              </a:ext>
            </a:extLst>
          </p:cNvPr>
          <p:cNvSpPr txBox="1"/>
          <p:nvPr/>
        </p:nvSpPr>
        <p:spPr>
          <a:xfrm>
            <a:off x="3795354" y="9125037"/>
            <a:ext cx="338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>
                <a:solidFill>
                  <a:prstClr val="black"/>
                </a:solidFill>
                <a:latin typeface="Arial" panose="020B0604020202020204" pitchFamily="34" charset="0"/>
              </a:rPr>
              <a:t>I tråd med plan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DB2E416E-755C-4861-A95C-9B69D14DC888}"/>
              </a:ext>
            </a:extLst>
          </p:cNvPr>
          <p:cNvSpPr txBox="1"/>
          <p:nvPr/>
        </p:nvSpPr>
        <p:spPr>
          <a:xfrm>
            <a:off x="6709242" y="9125037"/>
            <a:ext cx="312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>
                <a:solidFill>
                  <a:prstClr val="black"/>
                </a:solidFill>
                <a:latin typeface="Arial" panose="020B0604020202020204" pitchFamily="34" charset="0"/>
              </a:rPr>
              <a:t>Mindre avvik, kan hentes inn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3BE19DC4-1223-4C17-B78F-977E6B1B46CA}"/>
              </a:ext>
            </a:extLst>
          </p:cNvPr>
          <p:cNvSpPr>
            <a:spLocks noChangeAspect="1"/>
          </p:cNvSpPr>
          <p:nvPr/>
        </p:nvSpPr>
        <p:spPr>
          <a:xfrm>
            <a:off x="10971547" y="9151432"/>
            <a:ext cx="306745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526DF1A0-EC73-4C5C-A384-F62F23863B00}"/>
              </a:ext>
            </a:extLst>
          </p:cNvPr>
          <p:cNvSpPr txBox="1"/>
          <p:nvPr/>
        </p:nvSpPr>
        <p:spPr>
          <a:xfrm>
            <a:off x="11278292" y="9125037"/>
            <a:ext cx="312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>
                <a:solidFill>
                  <a:prstClr val="black"/>
                </a:solidFill>
                <a:latin typeface="Arial" panose="020B0604020202020204" pitchFamily="34" charset="0"/>
              </a:rPr>
              <a:t>Store avvik, behov for tiltak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CDC932D-10F1-442E-A6B9-763841E754DB}"/>
              </a:ext>
            </a:extLst>
          </p:cNvPr>
          <p:cNvSpPr txBox="1"/>
          <p:nvPr/>
        </p:nvSpPr>
        <p:spPr>
          <a:xfrm>
            <a:off x="2592020" y="407808"/>
            <a:ext cx="1042794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4000" b="1" dirty="0"/>
              <a:t>&lt;Navn på prosjekt&gt;  - Status &lt;måned/år&gt;</a:t>
            </a:r>
          </a:p>
        </p:txBody>
      </p:sp>
      <p:graphicFrame>
        <p:nvGraphicFramePr>
          <p:cNvPr id="14" name="Group 965">
            <a:extLst>
              <a:ext uri="{FF2B5EF4-FFF2-40B4-BE49-F238E27FC236}">
                <a16:creationId xmlns:a16="http://schemas.microsoft.com/office/drawing/2014/main" id="{8C9EF448-5214-4DD4-A0BC-4EEAD36AE8D9}"/>
              </a:ext>
            </a:extLst>
          </p:cNvPr>
          <p:cNvGraphicFramePr>
            <a:graphicFrameLocks/>
          </p:cNvGraphicFramePr>
          <p:nvPr/>
        </p:nvGraphicFramePr>
        <p:xfrm>
          <a:off x="163894" y="1843632"/>
          <a:ext cx="16904905" cy="7131512"/>
        </p:xfrm>
        <a:graphic>
          <a:graphicData uri="http://schemas.openxmlformats.org/drawingml/2006/table">
            <a:tbl>
              <a:tblPr/>
              <a:tblGrid>
                <a:gridCol w="431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3073">
                  <a:extLst>
                    <a:ext uri="{9D8B030D-6E8A-4147-A177-3AD203B41FA5}">
                      <a16:colId xmlns:a16="http://schemas.microsoft.com/office/drawing/2014/main" val="605681455"/>
                    </a:ext>
                  </a:extLst>
                </a:gridCol>
                <a:gridCol w="4005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6876"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Overordnet</a:t>
                      </a:r>
                      <a:r>
                        <a:rPr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nb-NO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status</a:t>
                      </a: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Rapporteringsdato: </a:t>
                      </a:r>
                      <a:r>
                        <a:rPr kumimoji="0" lang="nb-NO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&lt;Dato&gt;</a:t>
                      </a: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Prosjekteier: &lt;Navn&gt;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Prosjektleder: </a:t>
                      </a:r>
                      <a:r>
                        <a:rPr kumimoji="0" lang="nb-NO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&lt;Navn&gt;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876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Aktiviteter siden sist: </a:t>
                      </a: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&lt;Skriv her&gt;</a:t>
                      </a: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45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Område og status</a:t>
                      </a: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1400" b="1" dirty="0">
                          <a:latin typeface="+mn-lt"/>
                        </a:rPr>
                        <a:t>Kommentar til status</a:t>
                      </a:r>
                    </a:p>
                    <a:p>
                      <a:r>
                        <a:rPr lang="nb-NO" sz="1400" dirty="0">
                          <a:latin typeface="+mn-lt"/>
                        </a:rPr>
                        <a:t>(kun påkrevet for gul og rød status)</a:t>
                      </a: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Tiltak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>
                          <a:latin typeface="+mn-lt"/>
                        </a:rPr>
                        <a:t>(kun påkrevet for gul og rød status)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FREMDRIFT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nb-NO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</a:t>
                      </a:r>
                      <a:r>
                        <a:rPr lang="nb-NO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prosjektet på</a:t>
                      </a:r>
                      <a:r>
                        <a:rPr kumimoji="0" lang="nb-NO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plan?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4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Cellen fargelegges med grønt, gult eller rødt.</a:t>
                      </a:r>
                      <a:endParaRPr kumimoji="0" lang="nb-NO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nb-NO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ØKONOMI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</a:t>
                      </a:r>
                      <a:r>
                        <a:rPr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prosjekt</a:t>
                      </a:r>
                      <a:r>
                        <a:rPr kumimoji="0"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på budsjett?</a:t>
                      </a:r>
                      <a:r>
                        <a:rPr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4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Cellen fargelegges med grønt, gult eller rødt.</a:t>
                      </a:r>
                      <a:endParaRPr kumimoji="0" lang="nb-NO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nb-NO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87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RESSURSER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Har</a:t>
                      </a:r>
                      <a:r>
                        <a:rPr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prosjektet</a:t>
                      </a:r>
                      <a:r>
                        <a:rPr kumimoji="0"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nok ressurser med riktig kompetanse?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Cellen fargelegges med grønt, gult eller rødt</a:t>
                      </a:r>
                      <a:endParaRPr kumimoji="0" lang="nb-NO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00B050"/>
                        </a:highlight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69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 OMRÅDER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nb-NO" sz="14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 det andre områder som påvirker prosjektet?</a:t>
                      </a:r>
                      <a:endParaRPr lang="nb-NO" sz="1400" b="1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nb-NO" sz="14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Cellen fargelegges med grønt, gult eller rødt</a:t>
                      </a:r>
                      <a:endParaRPr lang="nb-NO" sz="1400" dirty="0"/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endParaRPr kumimoji="0"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Oval 21">
            <a:extLst>
              <a:ext uri="{FF2B5EF4-FFF2-40B4-BE49-F238E27FC236}">
                <a16:creationId xmlns:a16="http://schemas.microsoft.com/office/drawing/2014/main" id="{70FD0221-F168-409D-B8CC-A16DB18D8286}"/>
              </a:ext>
            </a:extLst>
          </p:cNvPr>
          <p:cNvSpPr/>
          <p:nvPr/>
        </p:nvSpPr>
        <p:spPr>
          <a:xfrm>
            <a:off x="3120563" y="1969586"/>
            <a:ext cx="536730" cy="5146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996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E05731D-F0AF-42AC-9336-7B109CEF8AB3}"/>
              </a:ext>
            </a:extLst>
          </p:cNvPr>
          <p:cNvSpPr txBox="1"/>
          <p:nvPr/>
        </p:nvSpPr>
        <p:spPr>
          <a:xfrm>
            <a:off x="13019963" y="234176"/>
            <a:ext cx="3851832" cy="70788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772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ktangel 53">
            <a:extLst>
              <a:ext uri="{FF2B5EF4-FFF2-40B4-BE49-F238E27FC236}">
                <a16:creationId xmlns:a16="http://schemas.microsoft.com/office/drawing/2014/main" id="{F0FBD943-1B07-43E4-B335-32E4474F7150}"/>
              </a:ext>
            </a:extLst>
          </p:cNvPr>
          <p:cNvSpPr/>
          <p:nvPr/>
        </p:nvSpPr>
        <p:spPr>
          <a:xfrm>
            <a:off x="-3779" y="-2788"/>
            <a:ext cx="17344170" cy="1641088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800" b="1">
              <a:solidFill>
                <a:schemeClr val="tx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D3D56F1-6900-444E-98F2-97A71DA10C1E}"/>
              </a:ext>
            </a:extLst>
          </p:cNvPr>
          <p:cNvSpPr/>
          <p:nvPr/>
        </p:nvSpPr>
        <p:spPr>
          <a:xfrm>
            <a:off x="0" y="1637242"/>
            <a:ext cx="17335500" cy="81114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b-NO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EAEF2E4-A82D-46EE-AD41-62834C141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35" t="18954" r="17664" b="21228"/>
          <a:stretch/>
        </p:blipFill>
        <p:spPr>
          <a:xfrm>
            <a:off x="622300" y="443423"/>
            <a:ext cx="1191779" cy="748665"/>
          </a:xfrm>
          <a:prstGeom prst="rect">
            <a:avLst/>
          </a:prstGeom>
        </p:spPr>
      </p:pic>
      <p:sp>
        <p:nvSpPr>
          <p:cNvPr id="25" name="Rectangle 5">
            <a:extLst>
              <a:ext uri="{FF2B5EF4-FFF2-40B4-BE49-F238E27FC236}">
                <a16:creationId xmlns:a16="http://schemas.microsoft.com/office/drawing/2014/main" id="{F87F0449-912C-46B4-9B2A-D827EA58EE81}"/>
              </a:ext>
            </a:extLst>
          </p:cNvPr>
          <p:cNvSpPr>
            <a:spLocks noChangeAspect="1"/>
          </p:cNvSpPr>
          <p:nvPr/>
        </p:nvSpPr>
        <p:spPr>
          <a:xfrm>
            <a:off x="3503254" y="9157956"/>
            <a:ext cx="308079" cy="28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AFBEFB88-29BC-4E8C-A202-9B34990F29F2}"/>
              </a:ext>
            </a:extLst>
          </p:cNvPr>
          <p:cNvSpPr>
            <a:spLocks noChangeAspect="1"/>
          </p:cNvSpPr>
          <p:nvPr/>
        </p:nvSpPr>
        <p:spPr>
          <a:xfrm>
            <a:off x="6418413" y="9165703"/>
            <a:ext cx="306808" cy="28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B33D9EB6-6A77-44B0-9330-601A20189A5A}"/>
              </a:ext>
            </a:extLst>
          </p:cNvPr>
          <p:cNvSpPr txBox="1"/>
          <p:nvPr/>
        </p:nvSpPr>
        <p:spPr>
          <a:xfrm>
            <a:off x="3795354" y="9125037"/>
            <a:ext cx="338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>
                <a:solidFill>
                  <a:prstClr val="black"/>
                </a:solidFill>
                <a:latin typeface="Arial" panose="020B0604020202020204" pitchFamily="34" charset="0"/>
              </a:rPr>
              <a:t>I tråd med plan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DB2E416E-755C-4861-A95C-9B69D14DC888}"/>
              </a:ext>
            </a:extLst>
          </p:cNvPr>
          <p:cNvSpPr txBox="1"/>
          <p:nvPr/>
        </p:nvSpPr>
        <p:spPr>
          <a:xfrm>
            <a:off x="6709242" y="9125037"/>
            <a:ext cx="312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>
                <a:solidFill>
                  <a:prstClr val="black"/>
                </a:solidFill>
                <a:latin typeface="Arial" panose="020B0604020202020204" pitchFamily="34" charset="0"/>
              </a:rPr>
              <a:t>Mindre avvik, kan hentes inn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3BE19DC4-1223-4C17-B78F-977E6B1B46CA}"/>
              </a:ext>
            </a:extLst>
          </p:cNvPr>
          <p:cNvSpPr>
            <a:spLocks noChangeAspect="1"/>
          </p:cNvSpPr>
          <p:nvPr/>
        </p:nvSpPr>
        <p:spPr>
          <a:xfrm>
            <a:off x="10971547" y="9151432"/>
            <a:ext cx="306745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526DF1A0-EC73-4C5C-A384-F62F23863B00}"/>
              </a:ext>
            </a:extLst>
          </p:cNvPr>
          <p:cNvSpPr txBox="1"/>
          <p:nvPr/>
        </p:nvSpPr>
        <p:spPr>
          <a:xfrm>
            <a:off x="11278292" y="9125037"/>
            <a:ext cx="312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>
                <a:solidFill>
                  <a:prstClr val="black"/>
                </a:solidFill>
                <a:latin typeface="Arial" panose="020B0604020202020204" pitchFamily="34" charset="0"/>
              </a:rPr>
              <a:t>Store avvik, behov for tiltak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CDC932D-10F1-442E-A6B9-763841E754DB}"/>
              </a:ext>
            </a:extLst>
          </p:cNvPr>
          <p:cNvSpPr txBox="1"/>
          <p:nvPr/>
        </p:nvSpPr>
        <p:spPr>
          <a:xfrm>
            <a:off x="2592020" y="407808"/>
            <a:ext cx="1042794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4000" b="1" dirty="0"/>
              <a:t>Eksempelprosjekt  - Status mai 2021</a:t>
            </a:r>
          </a:p>
        </p:txBody>
      </p:sp>
      <p:graphicFrame>
        <p:nvGraphicFramePr>
          <p:cNvPr id="14" name="Group 965">
            <a:extLst>
              <a:ext uri="{FF2B5EF4-FFF2-40B4-BE49-F238E27FC236}">
                <a16:creationId xmlns:a16="http://schemas.microsoft.com/office/drawing/2014/main" id="{8C9EF448-5214-4DD4-A0BC-4EEAD36AE8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189575"/>
              </p:ext>
            </p:extLst>
          </p:nvPr>
        </p:nvGraphicFramePr>
        <p:xfrm>
          <a:off x="163894" y="1843632"/>
          <a:ext cx="16904905" cy="7131512"/>
        </p:xfrm>
        <a:graphic>
          <a:graphicData uri="http://schemas.openxmlformats.org/drawingml/2006/table">
            <a:tbl>
              <a:tblPr/>
              <a:tblGrid>
                <a:gridCol w="431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3073">
                  <a:extLst>
                    <a:ext uri="{9D8B030D-6E8A-4147-A177-3AD203B41FA5}">
                      <a16:colId xmlns:a16="http://schemas.microsoft.com/office/drawing/2014/main" val="605681455"/>
                    </a:ext>
                  </a:extLst>
                </a:gridCol>
                <a:gridCol w="4005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6876"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Overordnet</a:t>
                      </a:r>
                      <a:r>
                        <a:rPr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nb-NO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status</a:t>
                      </a: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Rapporteringsdato: </a:t>
                      </a:r>
                      <a:r>
                        <a:rPr kumimoji="0" lang="nb-NO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&lt;Dato&gt;</a:t>
                      </a: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Prosjekteier: &lt;Navn&gt;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Prosjektleder: </a:t>
                      </a:r>
                      <a:r>
                        <a:rPr kumimoji="0" lang="nb-NO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&lt;Navn&gt;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876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Aktiviteter siden sist: </a:t>
                      </a: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&lt;Skriv her&gt;</a:t>
                      </a: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45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Område og status</a:t>
                      </a: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1400" b="1" dirty="0">
                          <a:latin typeface="+mn-lt"/>
                        </a:rPr>
                        <a:t>Kommentar til status</a:t>
                      </a:r>
                    </a:p>
                    <a:p>
                      <a:r>
                        <a:rPr lang="nb-NO" sz="1400" dirty="0">
                          <a:latin typeface="+mn-lt"/>
                        </a:rPr>
                        <a:t>(kun påkrevet for gul og rød status)</a:t>
                      </a: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Tiltak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>
                          <a:latin typeface="+mn-lt"/>
                        </a:rPr>
                        <a:t>(kun påkrevet for gul og rød status)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FREMDRIFT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nb-NO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</a:t>
                      </a:r>
                      <a:r>
                        <a:rPr lang="nb-NO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prosjektet på</a:t>
                      </a:r>
                      <a:r>
                        <a:rPr kumimoji="0" lang="nb-NO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plan?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4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Cellen fargelegges med grønt, gult eller rødt.</a:t>
                      </a:r>
                      <a:endParaRPr kumimoji="0" lang="nb-NO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nb-NO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Noe forsinket </a:t>
                      </a:r>
                      <a:r>
                        <a:rPr kumimoji="0" lang="nb-NO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pga</a:t>
                      </a:r>
                      <a:r>
                        <a:rPr kumimoji="0" lang="nb-NO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manglende avklaring rundt prosesseierskap.</a:t>
                      </a: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Tema skal opp på nytt i neste ledermøte.</a:t>
                      </a: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ØKONOMI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</a:t>
                      </a:r>
                      <a:r>
                        <a:rPr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prosjekt</a:t>
                      </a:r>
                      <a:r>
                        <a:rPr kumimoji="0"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på budsjett?</a:t>
                      </a:r>
                      <a:r>
                        <a:rPr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4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Cellen fargelegges med grønt, gult eller rødt.</a:t>
                      </a:r>
                      <a:endParaRPr kumimoji="0" lang="nb-NO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nb-NO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endParaRPr kumimoji="0"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87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RESSURSER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Har</a:t>
                      </a:r>
                      <a:r>
                        <a:rPr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prosjektet</a:t>
                      </a:r>
                      <a:r>
                        <a:rPr kumimoji="0" lang="nb-NO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nok ressurser med riktig kompetanse?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Cellen fargelegges med grønt, gult eller rødt</a:t>
                      </a:r>
                      <a:endParaRPr kumimoji="0" lang="nb-NO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00B050"/>
                        </a:highlight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 har ikke kunnet bidratt som avtalt </a:t>
                      </a:r>
                      <a:r>
                        <a:rPr kumimoji="0" lang="nb-NO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pga</a:t>
                      </a: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uforutsette oppgaver.</a:t>
                      </a: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dialog om å få YY til å kunne ta en større rolle i prosjektet.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69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 OMRÅDER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nb-NO" sz="14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 det andre områder som påvirker prosjektet?</a:t>
                      </a:r>
                      <a:endParaRPr lang="nb-NO" sz="1400" b="1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nb-NO" sz="14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Cellen fargelegges med grønt, gult eller rødt</a:t>
                      </a:r>
                      <a:endParaRPr lang="nb-NO" sz="1400" dirty="0"/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Opplever en viss motstand mot foreslått endring i prosess.</a:t>
                      </a: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Planlegger flere infomøter i denne og neste måned.</a:t>
                      </a:r>
                    </a:p>
                  </a:txBody>
                  <a:tcPr marL="51167" marR="51167" marT="51167" marB="5116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Oval 21">
            <a:extLst>
              <a:ext uri="{FF2B5EF4-FFF2-40B4-BE49-F238E27FC236}">
                <a16:creationId xmlns:a16="http://schemas.microsoft.com/office/drawing/2014/main" id="{70FD0221-F168-409D-B8CC-A16DB18D8286}"/>
              </a:ext>
            </a:extLst>
          </p:cNvPr>
          <p:cNvSpPr/>
          <p:nvPr/>
        </p:nvSpPr>
        <p:spPr>
          <a:xfrm>
            <a:off x="3120563" y="1969586"/>
            <a:ext cx="536730" cy="5146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996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E05731D-F0AF-42AC-9336-7B109CEF8AB3}"/>
              </a:ext>
            </a:extLst>
          </p:cNvPr>
          <p:cNvSpPr txBox="1"/>
          <p:nvPr/>
        </p:nvSpPr>
        <p:spPr>
          <a:xfrm>
            <a:off x="13019963" y="234176"/>
            <a:ext cx="3851832" cy="70788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algn="l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B6550E-4535-45F7-B006-E300A3F2DFE3}"/>
              </a:ext>
            </a:extLst>
          </p:cNvPr>
          <p:cNvSpPr/>
          <p:nvPr/>
        </p:nvSpPr>
        <p:spPr>
          <a:xfrm rot="18701975">
            <a:off x="3749436" y="4643370"/>
            <a:ext cx="9836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Eksempel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slettes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186966"/>
      </p:ext>
    </p:extLst>
  </p:cSld>
  <p:clrMapOvr>
    <a:masterClrMapping/>
  </p:clrMapOvr>
</p:sld>
</file>

<file path=ppt/theme/theme1.xml><?xml version="1.0" encoding="utf-8"?>
<a:theme xmlns:a="http://schemas.openxmlformats.org/drawingml/2006/main" name="OsloMet tema">
  <a:themeElements>
    <a:clrScheme name="OsloMet">
      <a:dk1>
        <a:sysClr val="windowText" lastClr="000000"/>
      </a:dk1>
      <a:lt1>
        <a:sysClr val="window" lastClr="FFFFFF"/>
      </a:lt1>
      <a:dk2>
        <a:srgbClr val="000000"/>
      </a:dk2>
      <a:lt2>
        <a:srgbClr val="D7D7D7"/>
      </a:lt2>
      <a:accent1>
        <a:srgbClr val="FFDC00"/>
      </a:accent1>
      <a:accent2>
        <a:srgbClr val="E02D00"/>
      </a:accent2>
      <a:accent3>
        <a:srgbClr val="007ACC"/>
      </a:accent3>
      <a:accent4>
        <a:srgbClr val="99002B"/>
      </a:accent4>
      <a:accent5>
        <a:srgbClr val="000064"/>
      </a:accent5>
      <a:accent6>
        <a:srgbClr val="FF81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loMet tema" id="{4ACBB513-AB05-4B65-9EA3-2EDBB57CBAF5}" vid="{01D12379-2985-4C2F-B886-2137B0A825A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082E96E66F9E4AA1333E6EDE182CB1" ma:contentTypeVersion="10" ma:contentTypeDescription="Opprett et nytt dokument." ma:contentTypeScope="" ma:versionID="8af1bcd13a0672f5a11921a51a15aa01">
  <xsd:schema xmlns:xsd="http://www.w3.org/2001/XMLSchema" xmlns:xs="http://www.w3.org/2001/XMLSchema" xmlns:p="http://schemas.microsoft.com/office/2006/metadata/properties" xmlns:ns2="351bd4f1-4840-4e36-b6be-536d93b1fe71" xmlns:ns3="e85d5254-de39-424c-ad23-0aece8e281e8" targetNamespace="http://schemas.microsoft.com/office/2006/metadata/properties" ma:root="true" ma:fieldsID="f6358153114104e7439f58f627aeeb24" ns2:_="" ns3:_="">
    <xsd:import namespace="351bd4f1-4840-4e36-b6be-536d93b1fe71"/>
    <xsd:import namespace="e85d5254-de39-424c-ad23-0aece8e28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bd4f1-4840-4e36-b6be-536d93b1fe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d5254-de39-424c-ad23-0aece8e28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271D9C-8697-4673-B1DF-C2D8CE259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1bd4f1-4840-4e36-b6be-536d93b1fe71"/>
    <ds:schemaRef ds:uri="e85d5254-de39-424c-ad23-0aece8e28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68DB42-ACC4-45B8-BB1B-288F8C3DE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D7ED73-F02C-4AEB-94A6-67BB4CA6260E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e85d5254-de39-424c-ad23-0aece8e281e8"/>
    <ds:schemaRef ds:uri="351bd4f1-4840-4e36-b6be-536d93b1fe7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452</Words>
  <Application>Microsoft Office PowerPoint</Application>
  <PresentationFormat>Custom</PresentationFormat>
  <Paragraphs>80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OsloMet tema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Styringsgruppemøte –  [navn på prosjekt]</dc:title>
  <dc:creator>Ellen Berg</dc:creator>
  <cp:lastModifiedBy>Ellen Berg</cp:lastModifiedBy>
  <cp:revision>2</cp:revision>
  <dcterms:created xsi:type="dcterms:W3CDTF">2020-02-18T08:13:48Z</dcterms:created>
  <dcterms:modified xsi:type="dcterms:W3CDTF">2021-03-24T12:20:43Z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0x010100D8082E96E66F9E4AA1333E6EDE182CB1</vt:lpwstr>
  </property>
</Properties>
</file>