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6"/>
  </p:notesMasterIdLst>
  <p:sldIdLst>
    <p:sldId id="256" r:id="rId5"/>
    <p:sldId id="2134805784" r:id="rId6"/>
    <p:sldId id="257" r:id="rId7"/>
    <p:sldId id="259" r:id="rId8"/>
    <p:sldId id="258" r:id="rId9"/>
    <p:sldId id="280" r:id="rId10"/>
    <p:sldId id="279" r:id="rId11"/>
    <p:sldId id="348" r:id="rId12"/>
    <p:sldId id="269" r:id="rId13"/>
    <p:sldId id="270" r:id="rId14"/>
    <p:sldId id="2134805783" r:id="rId15"/>
    <p:sldId id="2134805563" r:id="rId16"/>
    <p:sldId id="273" r:id="rId17"/>
    <p:sldId id="274" r:id="rId18"/>
    <p:sldId id="2134805785" r:id="rId19"/>
    <p:sldId id="2134805786" r:id="rId20"/>
    <p:sldId id="271" r:id="rId21"/>
    <p:sldId id="2134805788" r:id="rId22"/>
    <p:sldId id="275" r:id="rId23"/>
    <p:sldId id="276" r:id="rId24"/>
    <p:sldId id="2134805787" r:id="rId25"/>
  </p:sldIdLst>
  <p:sldSz cx="17345025" cy="9752013"/>
  <p:notesSz cx="6858000" cy="9144000"/>
  <p:defaultTextStyle>
    <a:defPPr>
      <a:defRPr lang="nb-NO"/>
    </a:defPPr>
    <a:lvl1pPr marL="0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321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643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964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1285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1606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928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2249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2570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0B35C8-E3FD-4A3C-BB52-158EB3DE1FDF}" v="7" dt="2022-11-29T19:22:21.0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74" autoAdjust="0"/>
    <p:restoredTop sz="94694"/>
  </p:normalViewPr>
  <p:slideViewPr>
    <p:cSldViewPr snapToGrid="0">
      <p:cViewPr varScale="1">
        <p:scale>
          <a:sx n="85" d="100"/>
          <a:sy n="85" d="100"/>
        </p:scale>
        <p:origin x="2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E0689-DCC8-4CC5-B06A-13E011F4C076}" type="datetimeFigureOut">
              <a:rPr lang="nb-NO" smtClean="0"/>
              <a:t>05.12.2022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E6A78-0D5E-4C2C-A69B-7168BBEE916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368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Diskusjonspunkt:</a:t>
            </a:r>
            <a:r>
              <a:rPr lang="nb-NO" baseline="0"/>
              <a:t> </a:t>
            </a:r>
            <a:r>
              <a:rPr lang="nb-NO">
                <a:solidFill>
                  <a:schemeClr val="bg1"/>
                </a:solidFill>
              </a:rPr>
              <a:t>Ha med kolonne med status fra forrige periode? Er malen enkel nok?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>
              <a:solidFill>
                <a:schemeClr val="bg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>
                <a:solidFill>
                  <a:schemeClr val="bg1"/>
                </a:solidFill>
              </a:rPr>
              <a:t>Om prosjektet henter ut gevinster underveis i prosjektperioden, rapporteres dette på gjennom mal for gevinstrealisering og</a:t>
            </a:r>
            <a:r>
              <a:rPr lang="nb-NO" baseline="0">
                <a:solidFill>
                  <a:schemeClr val="bg1"/>
                </a:solidFill>
              </a:rPr>
              <a:t> –rapportering </a:t>
            </a:r>
            <a:endParaRPr lang="nb-NO">
              <a:solidFill>
                <a:schemeClr val="bg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>
              <a:solidFill>
                <a:schemeClr val="bg1"/>
              </a:solidFill>
            </a:endParaRP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93E94-E6F5-4C0A-AA1D-2E9B1FA415B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770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9E83D-10BD-4912-838C-C14C2B9472B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023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137F0-0F19-49EF-B2E3-94ABE0B774B8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2700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2" y="2963894"/>
            <a:ext cx="13008769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13008769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3C1365D-4C78-47E2-BB00-E802460A2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6589394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/>
              <a:t>Fornavn Etternavn, </a:t>
            </a:r>
            <a:r>
              <a:rPr lang="nb-NO" noProof="0" err="1"/>
              <a:t>dd.mm.yy</a:t>
            </a:r>
            <a:endParaRPr lang="nb-NO" noProof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EDEB9E3-FC37-4F28-A31A-942C5B1731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8C765CAD-F883-4556-8A24-D0AA5468F3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38D8242E-D141-45F0-BC84-05601E05B5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13008769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0" cap="all" baseline="0"/>
            </a:lvl1pPr>
          </a:lstStyle>
          <a:p>
            <a:pPr lvl="0"/>
            <a:r>
              <a:rPr lang="nb-NO" noProof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overskrift s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2122" y="4528153"/>
            <a:ext cx="15373922" cy="3323987"/>
          </a:xfrm>
        </p:spPr>
        <p:txBody>
          <a:bodyPr anchor="b">
            <a:normAutofit/>
          </a:bodyPr>
          <a:lstStyle>
            <a:lvl1pPr>
              <a:defRPr sz="12000" cap="all" baseline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7664-0FD5-40DC-92EE-6679FE59A852}" type="datetime1">
              <a:rPr lang="nb-NO" smtClean="0"/>
              <a:t>05.12.2022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B8F6B26-99A3-4903-BFE4-72CF07AA18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02C902D1-60DB-477F-8A58-1935CF18F3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overskrift lit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2122" y="5560923"/>
            <a:ext cx="15373922" cy="2160591"/>
          </a:xfrm>
        </p:spPr>
        <p:txBody>
          <a:bodyPr anchor="b">
            <a:normAutofit/>
          </a:bodyPr>
          <a:lstStyle>
            <a:lvl1pPr>
              <a:defRPr sz="7800" cap="all" baseline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0FA4-83A9-41CA-BBC1-A2FC264A3FAB}" type="datetime1">
              <a:rPr lang="nb-NO" smtClean="0"/>
              <a:t>05.12.2022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946411A-5155-4AA9-9E39-054FB5556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99246EC-BEA6-4AA9-82F8-62303EAE5B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26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3x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EE36F-179A-4CC3-8B57-F869F8858D2A}" type="datetime1">
              <a:rPr lang="nb-NO" smtClean="0"/>
              <a:t>05.12.2022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2122" y="3492436"/>
            <a:ext cx="4770596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3633B4FE-1A74-4469-A955-AEC7C7511E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75448" y="3492436"/>
            <a:ext cx="4770596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2B647C84-5C6A-4934-AF8B-33EB10411F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28778" y="3492436"/>
            <a:ext cx="4770596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37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x tekstbokser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69D269D-CF15-4DD4-9F8A-A45648ABC1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296269" y="-1"/>
            <a:ext cx="6048756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/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2121" y="2374096"/>
            <a:ext cx="10027253" cy="664797"/>
          </a:xfrm>
        </p:spPr>
        <p:txBody>
          <a:bodyPr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DBC86-5826-45D9-989E-2249CEB19648}" type="datetime1">
              <a:rPr lang="nb-NO" smtClean="0"/>
              <a:t>05.12.2022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2122" y="3492436"/>
            <a:ext cx="4770596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2B647C84-5C6A-4934-AF8B-33EB10411F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28778" y="3492436"/>
            <a:ext cx="4770596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97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BBBCD936-BFAE-449A-8A24-0073D81BA78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296269" y="-1"/>
            <a:ext cx="6048756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/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2122" y="2374096"/>
            <a:ext cx="10027254" cy="664797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CC7D-565C-479C-8FC1-D399BE03ACE7}" type="datetime1">
              <a:rPr lang="nb-NO" smtClean="0"/>
              <a:t>05.12.2022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2121" y="3492436"/>
            <a:ext cx="10027254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09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tekst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69D269D-CF15-4DD4-9F8A-A45648ABC1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57614" y="0"/>
            <a:ext cx="11287411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 anchor="t" anchorCtr="1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2122" y="1709298"/>
            <a:ext cx="4860608" cy="132959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982B-3275-49F0-BE3B-3B1138985C44}" type="datetime1">
              <a:rPr lang="nb-NO" smtClean="0"/>
              <a:t>05.12.2022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2121" y="3492436"/>
            <a:ext cx="4860608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39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7E55B23D-A101-4B76-A4BE-631E88A6A7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7345025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0517537-2F33-4284-8F34-D5DEC77455D4}" type="datetime1">
              <a:rPr lang="nb-NO" smtClean="0"/>
              <a:t>05.12.2022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10E39287-A8EF-4C34-A1FC-3948F2552699}"/>
              </a:ext>
            </a:extLst>
          </p:cNvPr>
          <p:cNvSpPr>
            <a:spLocks noGrp="1" noChangeAspect="1"/>
          </p:cNvSpPr>
          <p:nvPr>
            <p:ph type="body" idx="13" hasCustomPrompt="1"/>
          </p:nvPr>
        </p:nvSpPr>
        <p:spPr>
          <a:xfrm>
            <a:off x="972122" y="972123"/>
            <a:ext cx="1002794" cy="594981"/>
          </a:xfr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10B431D3-7494-4FBC-B3D0-A66DB1B545B5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972122" y="8774297"/>
            <a:ext cx="2314800" cy="27295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79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72122" y="4517203"/>
            <a:ext cx="15373922" cy="3240887"/>
          </a:xfrm>
        </p:spPr>
        <p:txBody>
          <a:bodyPr anchor="b">
            <a:normAutofit/>
          </a:bodyPr>
          <a:lstStyle>
            <a:lvl1pPr>
              <a:defRPr sz="7800" cap="all" baseline="0"/>
            </a:lvl1pPr>
          </a:lstStyle>
          <a:p>
            <a:r>
              <a:rPr lang="nb-NO"/>
              <a:t>Klikk for å legge til sitat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748F-49E7-4490-8566-8AEAE64C0B4D}" type="datetime1">
              <a:rPr lang="nb-NO" smtClean="0"/>
              <a:t>05.12.2022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A523B242-05F3-4E7B-8EDE-994BA2F08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2122" y="7956995"/>
            <a:ext cx="15373922" cy="276999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/>
            </a:lvl1pPr>
          </a:lstStyle>
          <a:p>
            <a:pPr lvl="0"/>
            <a:r>
              <a:rPr lang="en-US" err="1"/>
              <a:t>Sitert</a:t>
            </a:r>
            <a:r>
              <a:rPr lang="en-US"/>
              <a:t> </a:t>
            </a:r>
            <a:r>
              <a:rPr lang="en-US" err="1"/>
              <a:t>Kilde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10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side /m bildebakgrunn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CCCE99AD-0406-40AA-BCE7-C39ABF192C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7345025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72122" y="5597499"/>
            <a:ext cx="15373922" cy="2160591"/>
          </a:xfrm>
        </p:spPr>
        <p:txBody>
          <a:bodyPr anchor="b">
            <a:normAutofit/>
          </a:bodyPr>
          <a:lstStyle>
            <a:lvl1pPr>
              <a:defRPr sz="7800" cap="all" baseline="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legge til sitat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8261E2-ED3F-4BCF-AD84-E360DAE73E40}" type="datetime1">
              <a:rPr lang="nb-NO" smtClean="0"/>
              <a:t>05.12.2022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A523B242-05F3-4E7B-8EDE-994BA2F08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2122" y="7956995"/>
            <a:ext cx="15373922" cy="276999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Sitert</a:t>
            </a:r>
            <a:r>
              <a:rPr lang="en-US"/>
              <a:t> </a:t>
            </a:r>
            <a:r>
              <a:rPr lang="en-US" err="1"/>
              <a:t>Kilde</a:t>
            </a:r>
            <a:endParaRPr lang="en-US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A4AE70EA-EB2B-4642-8AB7-DC90C3F6A3D9}"/>
              </a:ext>
            </a:extLst>
          </p:cNvPr>
          <p:cNvSpPr>
            <a:spLocks noGrp="1" noChangeAspect="1"/>
          </p:cNvSpPr>
          <p:nvPr>
            <p:ph type="body" idx="14" hasCustomPrompt="1"/>
          </p:nvPr>
        </p:nvSpPr>
        <p:spPr>
          <a:xfrm>
            <a:off x="972122" y="972123"/>
            <a:ext cx="1002794" cy="594981"/>
          </a:xfr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52CA5463-497B-4D4A-821F-C1642E29C5EC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972122" y="8774297"/>
            <a:ext cx="2314800" cy="27295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03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72122" y="3492436"/>
            <a:ext cx="7380922" cy="468058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965122" y="3492436"/>
            <a:ext cx="7380922" cy="468058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0F89-96B9-45DA-AE45-AC5D7734EEAC}" type="datetime1">
              <a:rPr lang="nb-NO" smtClean="0"/>
              <a:t>05.12.2022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- bildest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2" y="2963894"/>
            <a:ext cx="9876034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1" y="5489579"/>
            <a:ext cx="9876034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09618C08-F29C-40C4-8567-0AA1633165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296269" y="-1"/>
            <a:ext cx="6048756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EB7504F6-17C0-4CF5-AFB2-3A80CB35E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FD129A97-EA60-4B25-BBB4-F86EEC91CD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9C1D9DB1-9D14-48E4-B639-36A543DBA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6589394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/>
              <a:t>Fornavn Etternavn, </a:t>
            </a:r>
            <a:r>
              <a:rPr lang="nb-NO" noProof="0" err="1"/>
              <a:t>dd.mm.yy</a:t>
            </a:r>
            <a:endParaRPr lang="nb-NO" noProof="0"/>
          </a:p>
        </p:txBody>
      </p:sp>
      <p:sp>
        <p:nvSpPr>
          <p:cNvPr id="21" name="Plassholder for tekst 12">
            <a:extLst>
              <a:ext uri="{FF2B5EF4-FFF2-40B4-BE49-F238E27FC236}">
                <a16:creationId xmlns:a16="http://schemas.microsoft.com/office/drawing/2014/main" id="{94888770-29E5-45E6-8B22-964B9DFB6F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9876034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0" cap="all" baseline="0"/>
            </a:lvl1pPr>
          </a:lstStyle>
          <a:p>
            <a:pPr lvl="0"/>
            <a:r>
              <a:rPr lang="nb-NO" noProof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3490294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72122" y="3492436"/>
            <a:ext cx="7380922" cy="461665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3000" b="1"/>
            </a:lvl1pPr>
            <a:lvl2pPr marL="650138" indent="0">
              <a:buNone/>
              <a:defRPr sz="2844" b="1"/>
            </a:lvl2pPr>
            <a:lvl3pPr marL="1300277" indent="0">
              <a:buNone/>
              <a:defRPr sz="2560" b="1"/>
            </a:lvl3pPr>
            <a:lvl4pPr marL="1950415" indent="0">
              <a:buNone/>
              <a:defRPr sz="2275" b="1"/>
            </a:lvl4pPr>
            <a:lvl5pPr marL="2600554" indent="0">
              <a:buNone/>
              <a:defRPr sz="2275" b="1"/>
            </a:lvl5pPr>
            <a:lvl6pPr marL="3250692" indent="0">
              <a:buNone/>
              <a:defRPr sz="2275" b="1"/>
            </a:lvl6pPr>
            <a:lvl7pPr marL="3900830" indent="0">
              <a:buNone/>
              <a:defRPr sz="2275" b="1"/>
            </a:lvl7pPr>
            <a:lvl8pPr marL="4550969" indent="0">
              <a:buNone/>
              <a:defRPr sz="2275" b="1"/>
            </a:lvl8pPr>
            <a:lvl9pPr marL="5201107" indent="0">
              <a:buNone/>
              <a:defRPr sz="2275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72122" y="3954101"/>
            <a:ext cx="7380922" cy="421892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8965122" y="3492436"/>
            <a:ext cx="7380922" cy="461665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3000" b="1"/>
            </a:lvl1pPr>
            <a:lvl2pPr marL="650138" indent="0">
              <a:buNone/>
              <a:defRPr sz="2844" b="1"/>
            </a:lvl2pPr>
            <a:lvl3pPr marL="1300277" indent="0">
              <a:buNone/>
              <a:defRPr sz="2560" b="1"/>
            </a:lvl3pPr>
            <a:lvl4pPr marL="1950415" indent="0">
              <a:buNone/>
              <a:defRPr sz="2275" b="1"/>
            </a:lvl4pPr>
            <a:lvl5pPr marL="2600554" indent="0">
              <a:buNone/>
              <a:defRPr sz="2275" b="1"/>
            </a:lvl5pPr>
            <a:lvl6pPr marL="3250692" indent="0">
              <a:buNone/>
              <a:defRPr sz="2275" b="1"/>
            </a:lvl6pPr>
            <a:lvl7pPr marL="3900830" indent="0">
              <a:buNone/>
              <a:defRPr sz="2275" b="1"/>
            </a:lvl7pPr>
            <a:lvl8pPr marL="4550969" indent="0">
              <a:buNone/>
              <a:defRPr sz="2275" b="1"/>
            </a:lvl8pPr>
            <a:lvl9pPr marL="5201107" indent="0">
              <a:buNone/>
              <a:defRPr sz="2275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8965122" y="3954101"/>
            <a:ext cx="7380922" cy="421892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E811-6E77-4BC0-88F5-BDA2A85BC107}" type="datetime1">
              <a:rPr lang="nb-NO" smtClean="0"/>
              <a:t>05.12.2022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2DA985E1-7DD2-458A-A77D-21904FB8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77AF-9EBC-4D2B-BA61-A04107809716}" type="datetime1">
              <a:rPr lang="nb-NO" smtClean="0"/>
              <a:t>05.12.2022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5062-A3E5-47A9-BA69-56BBBA352733}" type="datetime1">
              <a:rPr lang="nb-NO" smtClean="0"/>
              <a:t>05.12.2022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Forside - bildest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2" y="2963895"/>
            <a:ext cx="9876034" cy="2160591"/>
          </a:xfrm>
        </p:spPr>
        <p:txBody>
          <a:bodyPr anchor="b">
            <a:normAutofit/>
          </a:bodyPr>
          <a:lstStyle>
            <a:lvl1pPr algn="l">
              <a:defRPr sz="7797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1" y="5489578"/>
            <a:ext cx="9876034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2999"/>
            </a:lvl1pPr>
            <a:lvl2pPr marL="649828" indent="0" algn="ctr">
              <a:buNone/>
              <a:defRPr sz="2843"/>
            </a:lvl2pPr>
            <a:lvl3pPr marL="1299658" indent="0" algn="ctr">
              <a:buNone/>
              <a:defRPr sz="2558"/>
            </a:lvl3pPr>
            <a:lvl4pPr marL="1949487" indent="0" algn="ctr">
              <a:buNone/>
              <a:defRPr sz="2274"/>
            </a:lvl4pPr>
            <a:lvl5pPr marL="2599315" indent="0" algn="ctr">
              <a:buNone/>
              <a:defRPr sz="2274"/>
            </a:lvl5pPr>
            <a:lvl6pPr marL="3249143" indent="0" algn="ctr">
              <a:buNone/>
              <a:defRPr sz="2274"/>
            </a:lvl6pPr>
            <a:lvl7pPr marL="3898972" indent="0" algn="ctr">
              <a:buNone/>
              <a:defRPr sz="2274"/>
            </a:lvl7pPr>
            <a:lvl8pPr marL="4548802" indent="0" algn="ctr">
              <a:buNone/>
              <a:defRPr sz="2274"/>
            </a:lvl8pPr>
            <a:lvl9pPr marL="5198630" indent="0" algn="ctr">
              <a:buNone/>
              <a:defRPr sz="2274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2BFC532-BB49-4A9B-828F-DA07981B29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3" y="8774297"/>
            <a:ext cx="2313437" cy="272798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53C72BA8-5206-40C2-9736-7FFE631FB8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3" y="972122"/>
            <a:ext cx="1002793" cy="592837"/>
          </a:xfrm>
          <a:prstGeom prst="rect">
            <a:avLst/>
          </a:prstGeom>
        </p:spPr>
      </p:pic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3C1365D-4C78-47E2-BB00-E802460A2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0" y="7258052"/>
            <a:ext cx="4680585" cy="277000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799" b="1"/>
            </a:lvl1pPr>
          </a:lstStyle>
          <a:p>
            <a:pPr lvl="0"/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Navnesen</a:t>
            </a:r>
            <a:endParaRPr lang="en-US"/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7FB3BA08-9F02-4876-8848-E113017893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0777" y="7258052"/>
            <a:ext cx="1323500" cy="277000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799" b="1"/>
            </a:lvl1pPr>
          </a:lstStyle>
          <a:p>
            <a:pPr lvl="0"/>
            <a:r>
              <a:rPr lang="en-US" err="1"/>
              <a:t>dd.mm.yy</a:t>
            </a:r>
            <a:endParaRPr lang="en-US"/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09618C08-F29C-40C4-8567-0AA1633165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296269" y="-1"/>
            <a:ext cx="6048756" cy="975722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2999"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2" name="Plassholder for dato 11">
            <a:extLst>
              <a:ext uri="{FF2B5EF4-FFF2-40B4-BE49-F238E27FC236}">
                <a16:creationId xmlns:a16="http://schemas.microsoft.com/office/drawing/2014/main" id="{56B53AF6-B139-48E4-B8B2-15266DC4DC4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00FF2B2-21F7-4B7B-ACC7-E7B81B33AF54}" type="datetime1">
              <a:rPr lang="nb-NO" smtClean="0"/>
              <a:t>05.12.2022</a:t>
            </a:fld>
            <a:endParaRPr lang="nb-NO"/>
          </a:p>
        </p:txBody>
      </p:sp>
      <p:sp>
        <p:nvSpPr>
          <p:cNvPr id="19" name="Plassholder for bunntekst 18">
            <a:extLst>
              <a:ext uri="{FF2B5EF4-FFF2-40B4-BE49-F238E27FC236}">
                <a16:creationId xmlns:a16="http://schemas.microsoft.com/office/drawing/2014/main" id="{1EEE1C09-86BF-4F2C-8464-4675F6B481B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972122" y="7668959"/>
            <a:ext cx="4680585" cy="554468"/>
          </a:xfrm>
        </p:spPr>
        <p:txBody>
          <a:bodyPr anchor="t">
            <a:normAutofit/>
          </a:bodyPr>
          <a:lstStyle>
            <a:lvl1pPr>
              <a:defRPr sz="1799"/>
            </a:lvl1pPr>
          </a:lstStyle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20" name="Plassholder for lysbildenummer 19">
            <a:extLst>
              <a:ext uri="{FF2B5EF4-FFF2-40B4-BE49-F238E27FC236}">
                <a16:creationId xmlns:a16="http://schemas.microsoft.com/office/drawing/2014/main" id="{34EC6E11-8AB0-4BC8-93DC-407904FA9CD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5764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730" y="519205"/>
            <a:ext cx="14960084" cy="188493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730" y="2390598"/>
            <a:ext cx="7337758" cy="1171595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138" indent="0">
              <a:buNone/>
              <a:defRPr sz="2844" b="1"/>
            </a:lvl2pPr>
            <a:lvl3pPr marL="1300277" indent="0">
              <a:buNone/>
              <a:defRPr sz="2560" b="1"/>
            </a:lvl3pPr>
            <a:lvl4pPr marL="1950415" indent="0">
              <a:buNone/>
              <a:defRPr sz="2275" b="1"/>
            </a:lvl4pPr>
            <a:lvl5pPr marL="2600554" indent="0">
              <a:buNone/>
              <a:defRPr sz="2275" b="1"/>
            </a:lvl5pPr>
            <a:lvl6pPr marL="3250692" indent="0">
              <a:buNone/>
              <a:defRPr sz="2275" b="1"/>
            </a:lvl6pPr>
            <a:lvl7pPr marL="3900830" indent="0">
              <a:buNone/>
              <a:defRPr sz="2275" b="1"/>
            </a:lvl7pPr>
            <a:lvl8pPr marL="4550969" indent="0">
              <a:buNone/>
              <a:defRPr sz="2275" b="1"/>
            </a:lvl8pPr>
            <a:lvl9pPr marL="5201107" indent="0">
              <a:buNone/>
              <a:defRPr sz="2275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4730" y="3562194"/>
            <a:ext cx="7337758" cy="52394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80919" y="2390598"/>
            <a:ext cx="7373895" cy="1171595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138" indent="0">
              <a:buNone/>
              <a:defRPr sz="2844" b="1"/>
            </a:lvl2pPr>
            <a:lvl3pPr marL="1300277" indent="0">
              <a:buNone/>
              <a:defRPr sz="2560" b="1"/>
            </a:lvl3pPr>
            <a:lvl4pPr marL="1950415" indent="0">
              <a:buNone/>
              <a:defRPr sz="2275" b="1"/>
            </a:lvl4pPr>
            <a:lvl5pPr marL="2600554" indent="0">
              <a:buNone/>
              <a:defRPr sz="2275" b="1"/>
            </a:lvl5pPr>
            <a:lvl6pPr marL="3250692" indent="0">
              <a:buNone/>
              <a:defRPr sz="2275" b="1"/>
            </a:lvl6pPr>
            <a:lvl7pPr marL="3900830" indent="0">
              <a:buNone/>
              <a:defRPr sz="2275" b="1"/>
            </a:lvl7pPr>
            <a:lvl8pPr marL="4550969" indent="0">
              <a:buNone/>
              <a:defRPr sz="2275" b="1"/>
            </a:lvl8pPr>
            <a:lvl9pPr marL="5201107" indent="0">
              <a:buNone/>
              <a:defRPr sz="2275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80919" y="3562194"/>
            <a:ext cx="7373895" cy="52394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91DE-0CC8-44C7-95AE-922D06D717C3}" type="datetime1">
              <a:rPr lang="nb-NO" smtClean="0"/>
              <a:t>05.12.2022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Endre bunntekst via menyen Sett inn -&gt; Topptekst/bunntekst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806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7B32-9B16-4482-A06F-9596C09D871C}" type="datetime1">
              <a:rPr lang="nb-NO" smtClean="0"/>
              <a:t>05.12.2022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BA5C-F18D-4F44-83AF-15E80F06FDDC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271016" y="2176145"/>
            <a:ext cx="16798725" cy="7146961"/>
          </a:xfrm>
          <a:solidFill>
            <a:schemeClr val="bg1">
              <a:lumMod val="95000"/>
            </a:schemeClr>
          </a:solidFill>
        </p:spPr>
        <p:txBody>
          <a:bodyPr tIns="1980000">
            <a:noAutofit/>
          </a:bodyPr>
          <a:lstStyle>
            <a:lvl1pPr marL="4515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7130547"/>
      </p:ext>
    </p:extLst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- bildest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3" y="2862294"/>
            <a:ext cx="7258507" cy="216059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7258507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B43FD533-FAAC-4103-AFC1-88E78E1E14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67940" y="0"/>
            <a:ext cx="8677085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AFD735A7-D3E8-41C4-806A-8C85258F68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248145DB-5601-4BE7-B950-1E39403F49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2F0613AD-AA81-4A70-ADB1-14287F5EEC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6589394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/>
              <a:t>Fornavn Etternavn, </a:t>
            </a:r>
            <a:r>
              <a:rPr lang="nb-NO" noProof="0" err="1"/>
              <a:t>dd.mm.yy</a:t>
            </a:r>
            <a:endParaRPr lang="nb-NO" noProof="0"/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322E6955-7906-4333-9641-6171DC5B95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7258507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400" b="0" cap="all" baseline="0"/>
            </a:lvl1pPr>
          </a:lstStyle>
          <a:p>
            <a:pPr lvl="0"/>
            <a:r>
              <a:rPr lang="nb-NO" noProof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151411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- bildest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B43FD533-FAAC-4103-AFC1-88E78E1E14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57614" y="0"/>
            <a:ext cx="11287411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3" y="2862294"/>
            <a:ext cx="4637380" cy="216059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4637380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54B2F574-3FB7-4075-B8B4-B0B1F5F3FF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B941E73A-9838-4549-8A04-A3532C39DC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D0518BE8-1E49-4FE0-9AE1-D7210E6B44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4637380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/>
              <a:t>Fornavn Etternavn, </a:t>
            </a:r>
            <a:r>
              <a:rPr lang="nb-NO" noProof="0" err="1"/>
              <a:t>dd.mm.yy</a:t>
            </a:r>
            <a:endParaRPr lang="nb-NO" noProof="0"/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CB39742B-312D-4C5F-A86C-528AEF1EAF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4637380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400" b="0" cap="all" baseline="0"/>
            </a:lvl1pPr>
          </a:lstStyle>
          <a:p>
            <a:pPr lvl="0"/>
            <a:r>
              <a:rPr lang="nb-NO" noProof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169910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, samarbei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2" y="2963894"/>
            <a:ext cx="13008769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13008769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E18F7118-4BBA-4894-9865-C9BC85EE8D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5661960" y="972122"/>
            <a:ext cx="713233" cy="65074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808A55B-AE2E-4715-A55A-586E335234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83011402-432B-40E2-A540-AD45AC63DA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0E6B520D-9885-456E-AFF0-6F0EB634B7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6589394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/>
              <a:t>Fornavn Etternavn, </a:t>
            </a:r>
            <a:r>
              <a:rPr lang="nb-NO" noProof="0" err="1"/>
              <a:t>dd.mm.yy</a:t>
            </a:r>
            <a:endParaRPr lang="nb-NO" noProof="0"/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2CBD7CF0-AEBB-405C-9646-C7EF3E0DE7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13008769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0" cap="all" baseline="0"/>
            </a:lvl1pPr>
          </a:lstStyle>
          <a:p>
            <a:pPr lvl="0"/>
            <a:r>
              <a:rPr lang="nb-NO" noProof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1838673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, samarbeid - bildest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3" y="2963894"/>
            <a:ext cx="9876377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9876377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09618C08-F29C-40C4-8567-0AA1633165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296269" y="-1"/>
            <a:ext cx="6048756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5" name="Plassholder for bilde 4">
            <a:extLst>
              <a:ext uri="{FF2B5EF4-FFF2-40B4-BE49-F238E27FC236}">
                <a16:creationId xmlns:a16="http://schemas.microsoft.com/office/drawing/2014/main" id="{C58DDDE6-A7EF-4EF2-98F8-7C8C432B202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135267" y="972122"/>
            <a:ext cx="713233" cy="65074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DB5EF820-82C6-4683-BA5F-67FF154A27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CB694C4F-761C-4DD3-80C0-85F1EC63BA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9" name="Plassholder for tekst 12">
            <a:extLst>
              <a:ext uri="{FF2B5EF4-FFF2-40B4-BE49-F238E27FC236}">
                <a16:creationId xmlns:a16="http://schemas.microsoft.com/office/drawing/2014/main" id="{E540364A-88CD-4715-B84B-37B7254B36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6589394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/>
              <a:t>Fornavn Etternavn, </a:t>
            </a:r>
            <a:r>
              <a:rPr lang="nb-NO" noProof="0" err="1"/>
              <a:t>dd.mm.yy</a:t>
            </a:r>
            <a:endParaRPr lang="nb-NO" noProof="0"/>
          </a:p>
        </p:txBody>
      </p:sp>
      <p:sp>
        <p:nvSpPr>
          <p:cNvPr id="20" name="Plassholder for tekst 12">
            <a:extLst>
              <a:ext uri="{FF2B5EF4-FFF2-40B4-BE49-F238E27FC236}">
                <a16:creationId xmlns:a16="http://schemas.microsoft.com/office/drawing/2014/main" id="{AEA5A8C0-8855-4772-AC4B-966FE86ED6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9876377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0" cap="all" baseline="0"/>
            </a:lvl1pPr>
          </a:lstStyle>
          <a:p>
            <a:pPr lvl="0"/>
            <a:r>
              <a:rPr lang="nb-NO" noProof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87963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, samarbeid - bildest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3" y="2862294"/>
            <a:ext cx="7258850" cy="216059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7258850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B43FD533-FAAC-4103-AFC1-88E78E1E14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67940" y="0"/>
            <a:ext cx="8677085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5" name="Plassholder for bilde 4">
            <a:extLst>
              <a:ext uri="{FF2B5EF4-FFF2-40B4-BE49-F238E27FC236}">
                <a16:creationId xmlns:a16="http://schemas.microsoft.com/office/drawing/2014/main" id="{D8135442-1495-4020-900D-9170706382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17740" y="972122"/>
            <a:ext cx="713233" cy="65074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1E050BC1-E222-4BEA-AB48-527E712F6D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CE62991F-6C97-4107-8397-FA4EF89571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9" name="Plassholder for tekst 12">
            <a:extLst>
              <a:ext uri="{FF2B5EF4-FFF2-40B4-BE49-F238E27FC236}">
                <a16:creationId xmlns:a16="http://schemas.microsoft.com/office/drawing/2014/main" id="{7564A7C6-E4C2-476A-A59A-1064272FED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6589394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/>
              <a:t>Fornavn Etternavn, </a:t>
            </a:r>
            <a:r>
              <a:rPr lang="nb-NO" noProof="0" err="1"/>
              <a:t>dd.mm.yy</a:t>
            </a:r>
            <a:endParaRPr lang="nb-NO" noProof="0"/>
          </a:p>
        </p:txBody>
      </p:sp>
      <p:sp>
        <p:nvSpPr>
          <p:cNvPr id="20" name="Plassholder for tekst 12">
            <a:extLst>
              <a:ext uri="{FF2B5EF4-FFF2-40B4-BE49-F238E27FC236}">
                <a16:creationId xmlns:a16="http://schemas.microsoft.com/office/drawing/2014/main" id="{8D153B10-BADE-47BE-84DB-BE22BD3836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7258850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400" b="0" cap="all" baseline="0"/>
            </a:lvl1pPr>
          </a:lstStyle>
          <a:p>
            <a:pPr lvl="0"/>
            <a:r>
              <a:rPr lang="nb-NO" noProof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247300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, samarbeid - bildest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B43FD533-FAAC-4103-AFC1-88E78E1E14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57614" y="0"/>
            <a:ext cx="11287411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3" y="2862294"/>
            <a:ext cx="4637723" cy="216059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4637723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5" name="Plassholder for bilde 4">
            <a:extLst>
              <a:ext uri="{FF2B5EF4-FFF2-40B4-BE49-F238E27FC236}">
                <a16:creationId xmlns:a16="http://schemas.microsoft.com/office/drawing/2014/main" id="{66EBDB16-4B51-4813-AB2B-6B7738B506C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96612" y="972122"/>
            <a:ext cx="713233" cy="65074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E34E01D0-FD50-4819-8CB7-242DD62DF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8EDE0CB6-CE9F-422B-970C-3C05BF6D4E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9" name="Plassholder for tekst 12">
            <a:extLst>
              <a:ext uri="{FF2B5EF4-FFF2-40B4-BE49-F238E27FC236}">
                <a16:creationId xmlns:a16="http://schemas.microsoft.com/office/drawing/2014/main" id="{28DC85A0-556A-4CAC-B374-03A16C1E7B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2" y="7258051"/>
            <a:ext cx="4637723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/>
              <a:t>Fornavn Etternavn, </a:t>
            </a:r>
            <a:r>
              <a:rPr lang="nb-NO" noProof="0" err="1"/>
              <a:t>dd.mm.yy</a:t>
            </a:r>
            <a:endParaRPr lang="nb-NO" noProof="0"/>
          </a:p>
        </p:txBody>
      </p:sp>
      <p:sp>
        <p:nvSpPr>
          <p:cNvPr id="20" name="Plassholder for tekst 12">
            <a:extLst>
              <a:ext uri="{FF2B5EF4-FFF2-40B4-BE49-F238E27FC236}">
                <a16:creationId xmlns:a16="http://schemas.microsoft.com/office/drawing/2014/main" id="{88ECA48A-0D1F-4639-B581-83404CE50B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4637723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400" b="0" cap="all" baseline="0"/>
            </a:lvl1pPr>
          </a:lstStyle>
          <a:p>
            <a:pPr lvl="0"/>
            <a:r>
              <a:rPr lang="nb-NO" noProof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1784744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119C-68D4-4132-B38C-85FECF2B0333}" type="datetime1">
              <a:rPr lang="nb-NO" smtClean="0"/>
              <a:t>05.12.2022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72122" y="2374096"/>
            <a:ext cx="15373922" cy="6647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72122" y="3492436"/>
            <a:ext cx="15373922" cy="46805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865312" y="8705717"/>
            <a:ext cx="1080135" cy="2625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>
                <a:solidFill>
                  <a:schemeClr val="dk1"/>
                </a:solidFill>
              </a:defRPr>
            </a:lvl1pPr>
          </a:lstStyle>
          <a:p>
            <a:fld id="{123BF028-9C93-437A-9A8D-91DB822DDC6C}" type="datetime1">
              <a:rPr lang="nb-NO" smtClean="0"/>
              <a:t>05.12.2022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425517" y="8705717"/>
            <a:ext cx="9920527" cy="2625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100" cap="all" baseline="0">
                <a:solidFill>
                  <a:schemeClr val="dk1"/>
                </a:solidFill>
              </a:defRPr>
            </a:lvl1pPr>
          </a:lstStyle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3945910" y="8705717"/>
            <a:ext cx="439332" cy="2625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1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F14EC943-070E-4E7D-93A3-0F611DDAC559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972122"/>
            <a:ext cx="1002794" cy="592837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4A39DECF-E426-43A3-9A93-A8D693631F18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313437" cy="2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3" r:id="rId3"/>
    <p:sldLayoutId id="2147483664" r:id="rId4"/>
    <p:sldLayoutId id="2147483662" r:id="rId5"/>
    <p:sldLayoutId id="2147483666" r:id="rId6"/>
    <p:sldLayoutId id="2147483667" r:id="rId7"/>
    <p:sldLayoutId id="2147483668" r:id="rId8"/>
    <p:sldLayoutId id="2147483650" r:id="rId9"/>
    <p:sldLayoutId id="2147483651" r:id="rId10"/>
    <p:sldLayoutId id="2147483656" r:id="rId11"/>
    <p:sldLayoutId id="2147483658" r:id="rId12"/>
    <p:sldLayoutId id="2147483659" r:id="rId13"/>
    <p:sldLayoutId id="2147483660" r:id="rId14"/>
    <p:sldLayoutId id="2147483661" r:id="rId15"/>
    <p:sldLayoutId id="2147483657" r:id="rId16"/>
    <p:sldLayoutId id="2147483670" r:id="rId17"/>
    <p:sldLayoutId id="2147483671" r:id="rId18"/>
    <p:sldLayoutId id="2147483652" r:id="rId19"/>
    <p:sldLayoutId id="2147483653" r:id="rId20"/>
    <p:sldLayoutId id="2147483654" r:id="rId21"/>
    <p:sldLayoutId id="2147483655" r:id="rId22"/>
    <p:sldLayoutId id="2147483672" r:id="rId23"/>
    <p:sldLayoutId id="2147483673" r:id="rId24"/>
    <p:sldLayoutId id="2147483674" r:id="rId25"/>
  </p:sldLayoutIdLst>
  <p:hf hdr="0" ftr="0"/>
  <p:txStyles>
    <p:titleStyle>
      <a:lvl1pPr algn="l" defTabSz="1300277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069" indent="-325069" algn="l" defTabSz="1300277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Tx/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8" indent="-325069" algn="l" defTabSz="1300277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975207" indent="-325069" algn="l" defTabSz="1300277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276" indent="-325069" algn="l" defTabSz="1300277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345" indent="-325069" algn="l" defTabSz="1300277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761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5900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038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176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8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27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15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554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692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083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0969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10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ansatt.oslomet.no/documents/585743/54402248/Mal+for+risikoanalyse/c81d15d5-837c-4e52-9bba-de17f3687c7e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ioa365.sharepoint.com/sites/Prosjektportalen36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3.png"/><Relationship Id="rId4" Type="http://schemas.openxmlformats.org/officeDocument/2006/relationships/hyperlink" Target="https://ansatt.oslomet.no/prosjektportalen-brukerveilednin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ansatt.oslomet.no/documents/585743/54402248/Mal+for+detaljert+framdriftsplan+%28BP2%29/52ebc043-281d-45cd-a2b0-a35081029540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BEB68540-30E8-442B-871C-1C1D2FDCB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2123" y="2862294"/>
            <a:ext cx="7258507" cy="2160591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nb-NO"/>
              <a:t>Styringsgruppemøte – </a:t>
            </a:r>
            <a:br>
              <a:rPr lang="nb-NO"/>
            </a:br>
            <a:r>
              <a:rPr lang="nb-NO"/>
              <a:t>[navn på prosjekt]</a:t>
            </a:r>
          </a:p>
        </p:txBody>
      </p:sp>
      <p:sp>
        <p:nvSpPr>
          <p:cNvPr id="7" name="Undertittel 6">
            <a:extLst>
              <a:ext uri="{FF2B5EF4-FFF2-40B4-BE49-F238E27FC236}">
                <a16:creationId xmlns:a16="http://schemas.microsoft.com/office/drawing/2014/main" id="{A48B3903-EEC8-49D3-BCD6-C100CACB2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7258507" cy="92333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[dato for møtet]</a:t>
            </a:r>
          </a:p>
        </p:txBody>
      </p:sp>
      <p:pic>
        <p:nvPicPr>
          <p:cNvPr id="12" name="Plassholder for bilde 11" descr="Et bilde som inneholder utendørs, gress, blomst, felt&#10;&#10;Automatisk generert beskrivelse">
            <a:extLst>
              <a:ext uri="{FF2B5EF4-FFF2-40B4-BE49-F238E27FC236}">
                <a16:creationId xmlns:a16="http://schemas.microsoft.com/office/drawing/2014/main" id="{53F43DD7-FC88-4B25-BD21-2F8DA40370D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0" r="20320"/>
          <a:stretch/>
        </p:blipFill>
        <p:spPr>
          <a:xfrm>
            <a:off x="8667940" y="10"/>
            <a:ext cx="8677085" cy="9757210"/>
          </a:xfrm>
          <a:prstGeom prst="rect">
            <a:avLst/>
          </a:prstGeom>
          <a:noFill/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8456CA2-CFFE-43F9-A541-3398DA9F61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551" y="7258051"/>
            <a:ext cx="6589394" cy="553998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79BB80DF-EBA8-496A-AD8D-89BA9F4CFE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1548" y="2448306"/>
            <a:ext cx="7258507" cy="2769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8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FB650A-6519-4A60-A384-453647BB6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685" y="1002496"/>
            <a:ext cx="15373922" cy="664797"/>
          </a:xfrm>
        </p:spPr>
        <p:txBody>
          <a:bodyPr/>
          <a:lstStyle/>
          <a:p>
            <a:r>
              <a:rPr lang="nb-NO" dirty="0"/>
              <a:t>Risikovurdering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22BFEE7-D998-406A-87CE-0289D0473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119C-68D4-4132-B38C-85FECF2B0333}" type="datetime1">
              <a:rPr lang="nb-NO" smtClean="0"/>
              <a:t>05.12.2022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BF6FDE7-FEB2-4894-9C18-E7BCAB35C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10</a:t>
            </a:fld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261BA-080C-449D-9543-CC69B669D7AF}"/>
              </a:ext>
            </a:extLst>
          </p:cNvPr>
          <p:cNvSpPr txBox="1"/>
          <p:nvPr/>
        </p:nvSpPr>
        <p:spPr>
          <a:xfrm>
            <a:off x="855235" y="1750420"/>
            <a:ext cx="13193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i="1" dirty="0"/>
              <a:t>[Lim inn figur av risikomatrise og register fra Prosjektportalen. Om du ikke bruker prosjektportalen, se </a:t>
            </a:r>
            <a:r>
              <a:rPr lang="nb-NO" sz="1400" i="1" dirty="0">
                <a:hlinkClick r:id="rId2"/>
              </a:rPr>
              <a:t>mal på ansatt.oslomet.no</a:t>
            </a:r>
            <a:r>
              <a:rPr lang="nb-NO" sz="1400" i="1" dirty="0"/>
              <a:t>]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AA6003-F1A1-445E-A211-B8DFB07D6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741" y="2058197"/>
            <a:ext cx="10668958" cy="65643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FB5584-C36B-4297-BA85-0D4084571B18}"/>
              </a:ext>
            </a:extLst>
          </p:cNvPr>
          <p:cNvSpPr/>
          <p:nvPr/>
        </p:nvSpPr>
        <p:spPr>
          <a:xfrm rot="19494989">
            <a:off x="3846802" y="4144315"/>
            <a:ext cx="3416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Eksempel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9988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A7B7650C-52CB-45C4-93A1-BE30EB3D58E6}"/>
              </a:ext>
            </a:extLst>
          </p:cNvPr>
          <p:cNvSpPr txBox="1"/>
          <p:nvPr/>
        </p:nvSpPr>
        <p:spPr>
          <a:xfrm>
            <a:off x="530890" y="8530208"/>
            <a:ext cx="3217044" cy="6524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sz="364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F4042C-F8F3-4C17-8CB0-D9BF21E38931}"/>
              </a:ext>
            </a:extLst>
          </p:cNvPr>
          <p:cNvSpPr txBox="1"/>
          <p:nvPr/>
        </p:nvSpPr>
        <p:spPr>
          <a:xfrm>
            <a:off x="346050" y="818642"/>
            <a:ext cx="1662860" cy="9771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nb-NO" sz="2080"/>
          </a:p>
        </p:txBody>
      </p:sp>
      <p:graphicFrame>
        <p:nvGraphicFramePr>
          <p:cNvPr id="8" name="Tabell 1">
            <a:extLst>
              <a:ext uri="{FF2B5EF4-FFF2-40B4-BE49-F238E27FC236}">
                <a16:creationId xmlns:a16="http://schemas.microsoft.com/office/drawing/2014/main" id="{54FA91B8-F346-4D37-9725-48FEBB1409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726450"/>
              </p:ext>
            </p:extLst>
          </p:nvPr>
        </p:nvGraphicFramePr>
        <p:xfrm>
          <a:off x="748705" y="2465999"/>
          <a:ext cx="9757519" cy="719328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5600">
                  <a:extLst>
                    <a:ext uri="{9D8B030D-6E8A-4147-A177-3AD203B41FA5}">
                      <a16:colId xmlns:a16="http://schemas.microsoft.com/office/drawing/2014/main" val="3240045244"/>
                    </a:ext>
                  </a:extLst>
                </a:gridCol>
                <a:gridCol w="6644329">
                  <a:extLst>
                    <a:ext uri="{9D8B030D-6E8A-4147-A177-3AD203B41FA5}">
                      <a16:colId xmlns:a16="http://schemas.microsoft.com/office/drawing/2014/main" val="41473725"/>
                    </a:ext>
                  </a:extLst>
                </a:gridCol>
                <a:gridCol w="592180">
                  <a:extLst>
                    <a:ext uri="{9D8B030D-6E8A-4147-A177-3AD203B41FA5}">
                      <a16:colId xmlns:a16="http://schemas.microsoft.com/office/drawing/2014/main" val="1954953204"/>
                    </a:ext>
                  </a:extLst>
                </a:gridCol>
                <a:gridCol w="462191">
                  <a:extLst>
                    <a:ext uri="{9D8B030D-6E8A-4147-A177-3AD203B41FA5}">
                      <a16:colId xmlns:a16="http://schemas.microsoft.com/office/drawing/2014/main" val="1708323854"/>
                    </a:ext>
                  </a:extLst>
                </a:gridCol>
                <a:gridCol w="1603219">
                  <a:extLst>
                    <a:ext uri="{9D8B030D-6E8A-4147-A177-3AD203B41FA5}">
                      <a16:colId xmlns:a16="http://schemas.microsoft.com/office/drawing/2014/main" val="3328207629"/>
                    </a:ext>
                  </a:extLst>
                </a:gridCol>
              </a:tblGrid>
              <a:tr h="351599">
                <a:tc gridSpan="5">
                  <a:txBody>
                    <a:bodyPr/>
                    <a:lstStyle/>
                    <a:p>
                      <a:pPr marL="0" lvl="0" algn="ctr" defTabSz="913965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nb-NO" sz="1400" b="1" kern="1200" noProof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RISIKOVURDERING</a:t>
                      </a:r>
                      <a:endParaRPr lang="nb-NO" sz="1400" b="1" kern="120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123601" marR="123601" marT="61800" marB="61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D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741852"/>
                  </a:ext>
                </a:extLst>
              </a:tr>
              <a:tr h="328753">
                <a:tc gridSpan="2">
                  <a:txBody>
                    <a:bodyPr/>
                    <a:lstStyle/>
                    <a:p>
                      <a:pPr marL="0" algn="ctr" defTabSz="913965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b="1" kern="120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Risiko</a:t>
                      </a:r>
                      <a:endParaRPr lang="nb-NO" sz="1300" b="1" kern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601" marR="123601" marT="61800" marB="61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3965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b="1" kern="120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Dagens nivå</a:t>
                      </a:r>
                      <a:endParaRPr lang="nb-NO" sz="1300" b="1" kern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601" marR="123601" marT="61800" marB="61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551995"/>
                  </a:ext>
                </a:extLst>
              </a:tr>
              <a:tr h="480641">
                <a:tc>
                  <a:txBody>
                    <a:bodyPr/>
                    <a:lstStyle/>
                    <a:p>
                      <a:pPr marL="0" algn="l" defTabSz="913965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</a:t>
                      </a:r>
                    </a:p>
                  </a:txBody>
                  <a:tcPr marL="83919" marR="839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6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 b="1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Navn på risiko</a:t>
                      </a:r>
                    </a:p>
                    <a:p>
                      <a:pPr marL="0" algn="l" defTabSz="913965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300" b="1" kern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19" marR="83919" marT="51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965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b="1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83919" marR="839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965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b="1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83919" marR="839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965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b="1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Risikonivå </a:t>
                      </a:r>
                      <a:r>
                        <a:rPr lang="nb-NO" sz="1300" b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(endring*)</a:t>
                      </a:r>
                    </a:p>
                  </a:txBody>
                  <a:tcPr marL="83919" marR="839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637492"/>
                  </a:ext>
                </a:extLst>
              </a:tr>
              <a:tr h="3418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3919" marR="83919" marT="51192" marB="51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919" marR="83919" marT="51192" marB="5119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6221" marR="8622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6221" marR="8622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6221" marR="8622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570071"/>
                  </a:ext>
                </a:extLst>
              </a:tr>
              <a:tr h="3303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919" marR="83919" marT="51192" marB="51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b="1"/>
                    </a:p>
                  </a:txBody>
                  <a:tcPr marL="83919" marR="83919" marT="51192" marB="511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3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919" marR="8391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3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919" marR="8391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3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919" marR="8391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7752069"/>
                  </a:ext>
                </a:extLst>
              </a:tr>
              <a:tr h="3303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919" marR="83919" marT="51192" marB="51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b="1"/>
                    </a:p>
                  </a:txBody>
                  <a:tcPr marL="83919" marR="83919" marT="51192" marB="511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3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919" marR="8391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3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919" marR="8391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3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919" marR="8391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0312674"/>
                  </a:ext>
                </a:extLst>
              </a:tr>
              <a:tr h="3418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3919" marR="83919" marT="51192" marB="51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b="1"/>
                    </a:p>
                  </a:txBody>
                  <a:tcPr marL="83919" marR="83919" marT="51192" marB="511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6221" marR="8622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6221" marR="8622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6221" marR="8622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946071"/>
                  </a:ext>
                </a:extLst>
              </a:tr>
              <a:tr h="3303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919" marR="83919" marT="51192" marB="51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b="1">
                        <a:solidFill>
                          <a:schemeClr val="tx1"/>
                        </a:solidFill>
                      </a:endParaRPr>
                    </a:p>
                  </a:txBody>
                  <a:tcPr marL="83919" marR="83919" marT="51192" marB="511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3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919" marR="8391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3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919" marR="8391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3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919" marR="8391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17652"/>
                  </a:ext>
                </a:extLst>
              </a:tr>
              <a:tr h="3303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919" marR="83919" marT="51192" marB="51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b="1">
                        <a:solidFill>
                          <a:schemeClr val="tx1"/>
                        </a:solidFill>
                      </a:endParaRPr>
                    </a:p>
                  </a:txBody>
                  <a:tcPr marL="83919" marR="83919" marT="51192" marB="511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3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919" marR="8391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3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919" marR="8391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3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919" marR="8391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726044"/>
                  </a:ext>
                </a:extLst>
              </a:tr>
              <a:tr h="3418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3919" marR="83919" marT="51192" marB="51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b="1"/>
                    </a:p>
                  </a:txBody>
                  <a:tcPr marL="83919" marR="83919" marT="51192" marB="511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6221" marR="8622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6221" marR="8622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6221" marR="8622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107197"/>
                  </a:ext>
                </a:extLst>
              </a:tr>
              <a:tr h="3303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919" marR="83919" marT="51192" marB="51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b="1"/>
                    </a:p>
                  </a:txBody>
                  <a:tcPr marL="83919" marR="83919" marT="51192" marB="511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3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919" marR="8391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3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919" marR="8391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3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919" marR="8391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317041"/>
                  </a:ext>
                </a:extLst>
              </a:tr>
              <a:tr h="3303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919" marR="83919" marT="51192" marB="51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b="1"/>
                    </a:p>
                  </a:txBody>
                  <a:tcPr marL="83919" marR="83919" marT="51192" marB="511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3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919" marR="8391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3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919" marR="8391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3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919" marR="8391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897616"/>
                  </a:ext>
                </a:extLst>
              </a:tr>
              <a:tr h="3418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3919" marR="83919" marT="51192" marB="51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b="1"/>
                    </a:p>
                  </a:txBody>
                  <a:tcPr marL="83919" marR="83919" marT="51192" marB="511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6221" marR="8622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6221" marR="8622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6221" marR="8622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548045"/>
                  </a:ext>
                </a:extLst>
              </a:tr>
              <a:tr h="3303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919" marR="83919" marT="51192" marB="51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b="1"/>
                    </a:p>
                  </a:txBody>
                  <a:tcPr marL="83919" marR="83919" marT="51192" marB="511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3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919" marR="8391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3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919" marR="8391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3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919" marR="8391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826266"/>
                  </a:ext>
                </a:extLst>
              </a:tr>
              <a:tr h="3303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919" marR="83919" marT="51192" marB="51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b="1"/>
                    </a:p>
                  </a:txBody>
                  <a:tcPr marL="83919" marR="83919" marT="51192" marB="511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3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919" marR="8391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3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919" marR="8391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3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919" marR="8391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2211401"/>
                  </a:ext>
                </a:extLst>
              </a:tr>
              <a:tr h="3418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3919" marR="83919" marT="51192" marB="51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b="1"/>
                    </a:p>
                  </a:txBody>
                  <a:tcPr marL="83919" marR="83919" marT="51192" marB="511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6221" marR="8622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6221" marR="8622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6221" marR="8622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143464"/>
                  </a:ext>
                </a:extLst>
              </a:tr>
              <a:tr h="3303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919" marR="83919" marT="51192" marB="51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b="1"/>
                    </a:p>
                  </a:txBody>
                  <a:tcPr marL="83919" marR="83919" marT="51192" marB="511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3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919" marR="8391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3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919" marR="8391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3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919" marR="8391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4326762"/>
                  </a:ext>
                </a:extLst>
              </a:tr>
              <a:tr h="3303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919" marR="83919" marT="51192" marB="51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400" b="1"/>
                    </a:p>
                  </a:txBody>
                  <a:tcPr marL="83919" marR="83919" marT="51192" marB="511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3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919" marR="8391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3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919" marR="8391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3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919" marR="8391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4586384"/>
                  </a:ext>
                </a:extLst>
              </a:tr>
              <a:tr h="3418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83919" marR="83919" marT="51192" marB="51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b="1"/>
                    </a:p>
                  </a:txBody>
                  <a:tcPr marL="83919" marR="83919" marT="51192" marB="511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6221" marR="8622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6221" marR="8622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6221" marR="8622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973644"/>
                  </a:ext>
                </a:extLst>
              </a:tr>
              <a:tr h="3303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919" marR="83919" marT="51192" marB="51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b="1"/>
                    </a:p>
                  </a:txBody>
                  <a:tcPr marL="83919" marR="83919" marT="51192" marB="511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3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919" marR="8391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3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919" marR="8391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3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919" marR="8391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413060"/>
                  </a:ext>
                </a:extLst>
              </a:tr>
              <a:tr h="3303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919" marR="83919" marT="51192" marB="51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b="1"/>
                    </a:p>
                  </a:txBody>
                  <a:tcPr marL="83919" marR="83919" marT="51192" marB="511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3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919" marR="8391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3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919" marR="8391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3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919" marR="8391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8900999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ED7FF25D-0ADE-4A59-96BC-A3E02F59F118}"/>
              </a:ext>
            </a:extLst>
          </p:cNvPr>
          <p:cNvSpPr txBox="1">
            <a:spLocks/>
          </p:cNvSpPr>
          <p:nvPr/>
        </p:nvSpPr>
        <p:spPr>
          <a:xfrm>
            <a:off x="4193671" y="197206"/>
            <a:ext cx="10779232" cy="97714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39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4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413"/>
              <a:t>Forklaring til foreløpige endringer i risikobilde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6255E7-5A73-4FD4-B443-8F1186C258E2}"/>
              </a:ext>
            </a:extLst>
          </p:cNvPr>
          <p:cNvSpPr txBox="1"/>
          <p:nvPr/>
        </p:nvSpPr>
        <p:spPr>
          <a:xfrm>
            <a:off x="11695265" y="1877189"/>
            <a:ext cx="3217044" cy="398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991" b="1"/>
              <a:t>Forklaring til justeringer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A8B4B9C-DF66-4A8F-8F61-EE02203D5C21}"/>
              </a:ext>
            </a:extLst>
          </p:cNvPr>
          <p:cNvCxnSpPr>
            <a:cxnSpLocks/>
          </p:cNvCxnSpPr>
          <p:nvPr/>
        </p:nvCxnSpPr>
        <p:spPr>
          <a:xfrm>
            <a:off x="10888200" y="3811131"/>
            <a:ext cx="68376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B29142E-ED6B-4FBF-9A33-31C8A6970C0E}"/>
              </a:ext>
            </a:extLst>
          </p:cNvPr>
          <p:cNvSpPr txBox="1"/>
          <p:nvPr/>
        </p:nvSpPr>
        <p:spPr>
          <a:xfrm>
            <a:off x="11776527" y="3183897"/>
            <a:ext cx="536921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80" b="1" dirty="0"/>
              <a:t>Økt risikonivå:</a:t>
            </a:r>
            <a:endParaRPr lang="nb-NO" sz="1493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17EF0E3-7DCC-4E89-8A5B-4FAB65A4C9B0}"/>
              </a:ext>
            </a:extLst>
          </p:cNvPr>
          <p:cNvCxnSpPr>
            <a:cxnSpLocks/>
          </p:cNvCxnSpPr>
          <p:nvPr/>
        </p:nvCxnSpPr>
        <p:spPr>
          <a:xfrm>
            <a:off x="10888200" y="4876006"/>
            <a:ext cx="68376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E054782-7F1D-4B47-BB9B-575D10FA33C7}"/>
              </a:ext>
            </a:extLst>
          </p:cNvPr>
          <p:cNvSpPr txBox="1"/>
          <p:nvPr/>
        </p:nvSpPr>
        <p:spPr>
          <a:xfrm>
            <a:off x="11784937" y="4513690"/>
            <a:ext cx="5369212" cy="519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80" b="1" dirty="0"/>
              <a:t>Økt risikonivå:</a:t>
            </a:r>
            <a:endParaRPr lang="nb-NO" sz="1493" dirty="0"/>
          </a:p>
          <a:p>
            <a:endParaRPr lang="nb-NO" sz="1493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91ED762-5166-43B2-BA17-FD79D226C42B}"/>
              </a:ext>
            </a:extLst>
          </p:cNvPr>
          <p:cNvCxnSpPr>
            <a:cxnSpLocks/>
          </p:cNvCxnSpPr>
          <p:nvPr/>
        </p:nvCxnSpPr>
        <p:spPr>
          <a:xfrm>
            <a:off x="10888200" y="5792441"/>
            <a:ext cx="68376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0E99416-9096-43A8-9FD8-FC6ABE03B1A3}"/>
              </a:ext>
            </a:extLst>
          </p:cNvPr>
          <p:cNvSpPr txBox="1"/>
          <p:nvPr/>
        </p:nvSpPr>
        <p:spPr>
          <a:xfrm>
            <a:off x="11776527" y="5619242"/>
            <a:ext cx="536921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80" b="1" dirty="0"/>
              <a:t>Økt risikonivå:</a:t>
            </a:r>
            <a:endParaRPr lang="nb-NO" sz="1493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8169766-7D83-4724-B20C-8B4FAB3E1FCF}"/>
              </a:ext>
            </a:extLst>
          </p:cNvPr>
          <p:cNvCxnSpPr>
            <a:cxnSpLocks/>
          </p:cNvCxnSpPr>
          <p:nvPr/>
        </p:nvCxnSpPr>
        <p:spPr>
          <a:xfrm>
            <a:off x="10888200" y="6740004"/>
            <a:ext cx="68376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E0EA1CD-F31C-4881-AFCC-78221013EC05}"/>
              </a:ext>
            </a:extLst>
          </p:cNvPr>
          <p:cNvSpPr txBox="1"/>
          <p:nvPr/>
        </p:nvSpPr>
        <p:spPr>
          <a:xfrm>
            <a:off x="11776527" y="7660699"/>
            <a:ext cx="5369212" cy="519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80" b="1" dirty="0"/>
              <a:t>Økt risikonivå:</a:t>
            </a:r>
            <a:endParaRPr lang="nb-NO" sz="1493" dirty="0"/>
          </a:p>
          <a:p>
            <a:endParaRPr lang="nb-NO" sz="1493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E456A9B-90CB-4F26-9A05-D97DA5F131BD}"/>
              </a:ext>
            </a:extLst>
          </p:cNvPr>
          <p:cNvCxnSpPr>
            <a:cxnSpLocks/>
          </p:cNvCxnSpPr>
          <p:nvPr/>
        </p:nvCxnSpPr>
        <p:spPr>
          <a:xfrm>
            <a:off x="10888200" y="7810437"/>
            <a:ext cx="68376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615DBCD-3D69-4138-AB85-801F9A9C86ED}"/>
              </a:ext>
            </a:extLst>
          </p:cNvPr>
          <p:cNvCxnSpPr>
            <a:cxnSpLocks/>
          </p:cNvCxnSpPr>
          <p:nvPr/>
        </p:nvCxnSpPr>
        <p:spPr>
          <a:xfrm>
            <a:off x="10837495" y="8777587"/>
            <a:ext cx="68376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9AE17FA-C93D-4F15-A34D-6960B5185FD1}"/>
              </a:ext>
            </a:extLst>
          </p:cNvPr>
          <p:cNvSpPr txBox="1"/>
          <p:nvPr/>
        </p:nvSpPr>
        <p:spPr>
          <a:xfrm>
            <a:off x="11776527" y="8588403"/>
            <a:ext cx="5369212" cy="3783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nb-NO" sz="1280" b="1" dirty="0"/>
              <a:t>Inntruffet:</a:t>
            </a:r>
            <a:r>
              <a:rPr lang="nb-NO" sz="1280" dirty="0"/>
              <a:t>. </a:t>
            </a:r>
            <a:endParaRPr lang="nb-NO" sz="1493" dirty="0"/>
          </a:p>
          <a:p>
            <a:endParaRPr lang="nb-NO" sz="1493" dirty="0"/>
          </a:p>
        </p:txBody>
      </p:sp>
      <p:cxnSp>
        <p:nvCxnSpPr>
          <p:cNvPr id="28" name="Rett linje 17">
            <a:extLst>
              <a:ext uri="{FF2B5EF4-FFF2-40B4-BE49-F238E27FC236}">
                <a16:creationId xmlns:a16="http://schemas.microsoft.com/office/drawing/2014/main" id="{30CDDACF-FB7F-468D-B726-3DBA32E32264}"/>
              </a:ext>
            </a:extLst>
          </p:cNvPr>
          <p:cNvCxnSpPr>
            <a:cxnSpLocks/>
          </p:cNvCxnSpPr>
          <p:nvPr/>
        </p:nvCxnSpPr>
        <p:spPr>
          <a:xfrm>
            <a:off x="849415" y="2231032"/>
            <a:ext cx="2898519" cy="0"/>
          </a:xfrm>
          <a:prstGeom prst="line">
            <a:avLst/>
          </a:prstGeom>
          <a:ln w="349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F7BF12F-3AC8-4CDA-8168-AC10864FD0C8}"/>
              </a:ext>
            </a:extLst>
          </p:cNvPr>
          <p:cNvSpPr txBox="1"/>
          <p:nvPr/>
        </p:nvSpPr>
        <p:spPr>
          <a:xfrm>
            <a:off x="976627" y="1744256"/>
            <a:ext cx="3217044" cy="398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991" b="1"/>
              <a:t>Justerte risikoer</a:t>
            </a:r>
          </a:p>
        </p:txBody>
      </p:sp>
      <p:cxnSp>
        <p:nvCxnSpPr>
          <p:cNvPr id="30" name="Rett linje 17">
            <a:extLst>
              <a:ext uri="{FF2B5EF4-FFF2-40B4-BE49-F238E27FC236}">
                <a16:creationId xmlns:a16="http://schemas.microsoft.com/office/drawing/2014/main" id="{DB7AC4AA-FFE4-4554-B521-BD115D98D034}"/>
              </a:ext>
            </a:extLst>
          </p:cNvPr>
          <p:cNvCxnSpPr>
            <a:cxnSpLocks/>
          </p:cNvCxnSpPr>
          <p:nvPr/>
        </p:nvCxnSpPr>
        <p:spPr>
          <a:xfrm>
            <a:off x="11776528" y="2380104"/>
            <a:ext cx="2898519" cy="0"/>
          </a:xfrm>
          <a:prstGeom prst="line">
            <a:avLst/>
          </a:prstGeom>
          <a:ln w="349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9A526DB-2DAD-4490-A62C-C08E68BA08E6}"/>
              </a:ext>
            </a:extLst>
          </p:cNvPr>
          <p:cNvSpPr txBox="1"/>
          <p:nvPr/>
        </p:nvSpPr>
        <p:spPr>
          <a:xfrm>
            <a:off x="11776527" y="6468146"/>
            <a:ext cx="5369212" cy="519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80" b="1" dirty="0"/>
              <a:t>Økt risikonivå:</a:t>
            </a:r>
            <a:endParaRPr lang="nb-NO" sz="1493" dirty="0"/>
          </a:p>
          <a:p>
            <a:endParaRPr lang="nb-NO" sz="1493" dirty="0"/>
          </a:p>
        </p:txBody>
      </p:sp>
    </p:spTree>
    <p:extLst>
      <p:ext uri="{BB962C8B-B14F-4D97-AF65-F5344CB8AC3E}">
        <p14:creationId xmlns:p14="http://schemas.microsoft.com/office/powerpoint/2010/main" val="22927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0" grpId="0"/>
      <p:bldP spid="23" grpId="0"/>
      <p:bldP spid="27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04C3B-8900-4E15-96C4-59060642B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930" y="2267699"/>
            <a:ext cx="4470772" cy="540147"/>
          </a:xfrm>
        </p:spPr>
        <p:txBody>
          <a:bodyPr>
            <a:normAutofit/>
          </a:bodyPr>
          <a:lstStyle/>
          <a:p>
            <a:r>
              <a:rPr lang="en-US" sz="1849" err="1"/>
              <a:t>Hvilke</a:t>
            </a:r>
            <a:r>
              <a:rPr lang="en-US" sz="1849"/>
              <a:t> </a:t>
            </a:r>
            <a:r>
              <a:rPr lang="en-US" sz="1849" err="1"/>
              <a:t>risikoer</a:t>
            </a:r>
            <a:r>
              <a:rPr lang="en-US" sz="1849"/>
              <a:t> er tatt </a:t>
            </a:r>
            <a:r>
              <a:rPr lang="en-US" sz="1849" err="1"/>
              <a:t>ut</a:t>
            </a:r>
            <a:r>
              <a:rPr lang="en-US" sz="1849"/>
              <a:t>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2A1A6F-4049-46FD-8B9A-5084E516225C}"/>
              </a:ext>
            </a:extLst>
          </p:cNvPr>
          <p:cNvSpPr txBox="1">
            <a:spLocks/>
          </p:cNvSpPr>
          <p:nvPr/>
        </p:nvSpPr>
        <p:spPr>
          <a:xfrm>
            <a:off x="4946433" y="1310186"/>
            <a:ext cx="7452160" cy="54014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35592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14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73" dirty="0" err="1"/>
              <a:t>Overordnede</a:t>
            </a:r>
            <a:r>
              <a:rPr lang="en-US" sz="2773" dirty="0"/>
              <a:t> </a:t>
            </a:r>
            <a:r>
              <a:rPr lang="en-US" sz="2773" dirty="0" err="1"/>
              <a:t>endringer</a:t>
            </a:r>
            <a:r>
              <a:rPr lang="en-US" sz="2773" dirty="0"/>
              <a:t> </a:t>
            </a:r>
            <a:r>
              <a:rPr lang="en-US" sz="2773" dirty="0" err="1"/>
              <a:t>i</a:t>
            </a:r>
            <a:r>
              <a:rPr lang="en-US" sz="2773" dirty="0"/>
              <a:t> </a:t>
            </a:r>
            <a:r>
              <a:rPr lang="en-US" sz="2773" dirty="0" err="1"/>
              <a:t>risikobildet</a:t>
            </a:r>
            <a:r>
              <a:rPr lang="en-US" sz="2773" dirty="0"/>
              <a:t> </a:t>
            </a:r>
            <a:r>
              <a:rPr lang="en-US" sz="2773" dirty="0" err="1"/>
              <a:t>siden</a:t>
            </a:r>
            <a:r>
              <a:rPr lang="en-US" sz="2773" dirty="0"/>
              <a:t>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A2E431-8981-4EC7-9FDA-F30FF7652F20}"/>
              </a:ext>
            </a:extLst>
          </p:cNvPr>
          <p:cNvSpPr txBox="1"/>
          <p:nvPr/>
        </p:nvSpPr>
        <p:spPr>
          <a:xfrm>
            <a:off x="845493" y="2838083"/>
            <a:ext cx="4766224" cy="30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6" dirty="0" err="1"/>
              <a:t>Flere</a:t>
            </a:r>
            <a:r>
              <a:rPr lang="en-US" sz="1386" dirty="0"/>
              <a:t> </a:t>
            </a:r>
            <a:r>
              <a:rPr lang="en-US" sz="1386" dirty="0" err="1"/>
              <a:t>risikoer</a:t>
            </a:r>
            <a:r>
              <a:rPr lang="en-US" sz="1386" dirty="0"/>
              <a:t> </a:t>
            </a:r>
            <a:r>
              <a:rPr lang="en-US" sz="1386" dirty="0" err="1"/>
              <a:t>har</a:t>
            </a:r>
            <a:r>
              <a:rPr lang="en-US" sz="1386" dirty="0"/>
              <a:t> </a:t>
            </a:r>
            <a:r>
              <a:rPr lang="en-US" sz="1386" dirty="0" err="1"/>
              <a:t>inntruffet</a:t>
            </a:r>
            <a:r>
              <a:rPr lang="en-US" sz="1386" dirty="0"/>
              <a:t> </a:t>
            </a:r>
            <a:r>
              <a:rPr lang="en-US" sz="1386" dirty="0" err="1"/>
              <a:t>og</a:t>
            </a:r>
            <a:r>
              <a:rPr lang="en-US" sz="1386" dirty="0"/>
              <a:t>/</a:t>
            </a:r>
            <a:r>
              <a:rPr lang="en-US" sz="1386" dirty="0" err="1"/>
              <a:t>eller</a:t>
            </a:r>
            <a:r>
              <a:rPr lang="en-US" sz="1386" dirty="0"/>
              <a:t> er </a:t>
            </a:r>
            <a:r>
              <a:rPr lang="en-US" sz="1386" dirty="0" err="1"/>
              <a:t>ikke</a:t>
            </a:r>
            <a:r>
              <a:rPr lang="en-US" sz="1386" dirty="0"/>
              <a:t> </a:t>
            </a:r>
            <a:r>
              <a:rPr lang="en-US" sz="1386" dirty="0" err="1"/>
              <a:t>lenger</a:t>
            </a:r>
            <a:r>
              <a:rPr lang="en-US" sz="1386" dirty="0"/>
              <a:t> </a:t>
            </a:r>
            <a:r>
              <a:rPr lang="en-US" sz="1386" dirty="0" err="1"/>
              <a:t>relevante</a:t>
            </a:r>
            <a:endParaRPr lang="en-US" sz="1386" dirty="0"/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D55BDF34-A065-46E9-871B-24C9B500A4D0}"/>
              </a:ext>
            </a:extLst>
          </p:cNvPr>
          <p:cNvGraphicFramePr>
            <a:graphicFrameLocks noGrp="1"/>
          </p:cNvGraphicFramePr>
          <p:nvPr/>
        </p:nvGraphicFramePr>
        <p:xfrm>
          <a:off x="941906" y="3382757"/>
          <a:ext cx="7041574" cy="5830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1574">
                  <a:extLst>
                    <a:ext uri="{9D8B030D-6E8A-4147-A177-3AD203B41FA5}">
                      <a16:colId xmlns:a16="http://schemas.microsoft.com/office/drawing/2014/main" val="3669160048"/>
                    </a:ext>
                  </a:extLst>
                </a:gridCol>
              </a:tblGrid>
              <a:tr h="912901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05647" marR="105647" marT="52824" marB="52824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089330"/>
                  </a:ext>
                </a:extLst>
              </a:tr>
              <a:tr h="555233">
                <a:tc>
                  <a:txBody>
                    <a:bodyPr/>
                    <a:lstStyle/>
                    <a:p>
                      <a:endParaRPr lang="en-US" sz="1500" b="1"/>
                    </a:p>
                  </a:txBody>
                  <a:tcPr marL="105647" marR="105647" marT="52824" marB="52824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407790"/>
                  </a:ext>
                </a:extLst>
              </a:tr>
              <a:tr h="1890197">
                <a:tc>
                  <a:txBody>
                    <a:bodyPr/>
                    <a:lstStyle/>
                    <a:p>
                      <a:endParaRPr lang="en-US" sz="1500" b="1"/>
                    </a:p>
                  </a:txBody>
                  <a:tcPr marL="105647" marR="105647" marT="52824" marB="52824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45148"/>
                  </a:ext>
                </a:extLst>
              </a:tr>
              <a:tr h="555233">
                <a:tc>
                  <a:txBody>
                    <a:bodyPr/>
                    <a:lstStyle/>
                    <a:p>
                      <a:endParaRPr lang="en-US" sz="1500" b="1"/>
                    </a:p>
                  </a:txBody>
                  <a:tcPr marL="105647" marR="105647" marT="52824" marB="52824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081903"/>
                  </a:ext>
                </a:extLst>
              </a:tr>
              <a:tr h="752987">
                <a:tc>
                  <a:txBody>
                    <a:bodyPr/>
                    <a:lstStyle/>
                    <a:p>
                      <a:endParaRPr lang="en-US" sz="1400" b="1"/>
                    </a:p>
                  </a:txBody>
                  <a:tcPr marL="105647" marR="105647" marT="52824" marB="52824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723700"/>
                  </a:ext>
                </a:extLst>
              </a:tr>
              <a:tr h="1163706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L="105647" marR="105647" marT="52824" marB="52824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937518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74834B1B-926C-4243-AA49-49548D7207A5}"/>
              </a:ext>
            </a:extLst>
          </p:cNvPr>
          <p:cNvSpPr txBox="1">
            <a:spLocks/>
          </p:cNvSpPr>
          <p:nvPr/>
        </p:nvSpPr>
        <p:spPr>
          <a:xfrm>
            <a:off x="11125321" y="2138318"/>
            <a:ext cx="4470772" cy="54014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35592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14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49" err="1"/>
              <a:t>Hvilke</a:t>
            </a:r>
            <a:r>
              <a:rPr lang="en-US" sz="1849"/>
              <a:t> nye </a:t>
            </a:r>
            <a:r>
              <a:rPr lang="en-US" sz="1849" err="1"/>
              <a:t>risikoer</a:t>
            </a:r>
            <a:r>
              <a:rPr lang="en-US" sz="1849"/>
              <a:t> er </a:t>
            </a:r>
            <a:r>
              <a:rPr lang="en-US" sz="1849" err="1"/>
              <a:t>identifisert</a:t>
            </a:r>
            <a:r>
              <a:rPr lang="en-US" sz="1849"/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76C815-6456-40E5-BA33-8D5EC94CEC4A}"/>
              </a:ext>
            </a:extLst>
          </p:cNvPr>
          <p:cNvSpPr txBox="1"/>
          <p:nvPr/>
        </p:nvSpPr>
        <p:spPr>
          <a:xfrm>
            <a:off x="11753003" y="2713617"/>
            <a:ext cx="3843271" cy="518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86"/>
              <a:t>Nye </a:t>
            </a:r>
            <a:r>
              <a:rPr lang="en-US" sz="1386" err="1"/>
              <a:t>risikomomenter</a:t>
            </a:r>
            <a:r>
              <a:rPr lang="en-US" sz="1386"/>
              <a:t> er </a:t>
            </a:r>
            <a:r>
              <a:rPr lang="en-US" sz="1386" err="1"/>
              <a:t>kommet</a:t>
            </a:r>
            <a:r>
              <a:rPr lang="en-US" sz="1386"/>
              <a:t> </a:t>
            </a:r>
            <a:r>
              <a:rPr lang="en-US" sz="1386" err="1"/>
              <a:t>til</a:t>
            </a:r>
            <a:r>
              <a:rPr lang="en-US" sz="1386"/>
              <a:t> </a:t>
            </a:r>
            <a:r>
              <a:rPr lang="en-US" sz="1386" err="1"/>
              <a:t>og</a:t>
            </a:r>
            <a:r>
              <a:rPr lang="en-US" sz="1386"/>
              <a:t> </a:t>
            </a:r>
            <a:r>
              <a:rPr lang="en-US" sz="1386" err="1"/>
              <a:t>fokusområder</a:t>
            </a:r>
            <a:r>
              <a:rPr lang="en-US" sz="1386"/>
              <a:t> er </a:t>
            </a:r>
            <a:r>
              <a:rPr lang="en-US" sz="1386" err="1"/>
              <a:t>endret</a:t>
            </a:r>
            <a:endParaRPr lang="en-US" sz="1386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CE0C5C-4E58-4080-A2AD-B65B29AADF20}"/>
              </a:ext>
            </a:extLst>
          </p:cNvPr>
          <p:cNvGrpSpPr>
            <a:grpSpLocks noChangeAspect="1"/>
          </p:cNvGrpSpPr>
          <p:nvPr/>
        </p:nvGrpSpPr>
        <p:grpSpPr>
          <a:xfrm>
            <a:off x="3874811" y="2328054"/>
            <a:ext cx="534913" cy="533393"/>
            <a:chOff x="16452850" y="5746750"/>
            <a:chExt cx="1117600" cy="1114425"/>
          </a:xfrm>
        </p:grpSpPr>
        <p:sp>
          <p:nvSpPr>
            <p:cNvPr id="11" name="Freeform 115">
              <a:extLst>
                <a:ext uri="{FF2B5EF4-FFF2-40B4-BE49-F238E27FC236}">
                  <a16:creationId xmlns:a16="http://schemas.microsoft.com/office/drawing/2014/main" id="{FEFEBF63-0030-4BC8-8D96-673E95172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52850" y="5746750"/>
              <a:ext cx="1117600" cy="1114425"/>
            </a:xfrm>
            <a:custGeom>
              <a:avLst/>
              <a:gdLst>
                <a:gd name="T0" fmla="*/ 813 w 1758"/>
                <a:gd name="T1" fmla="*/ 1755 h 1756"/>
                <a:gd name="T2" fmla="*/ 811 w 1758"/>
                <a:gd name="T3" fmla="*/ 1755 h 1756"/>
                <a:gd name="T4" fmla="*/ 0 w 1758"/>
                <a:gd name="T5" fmla="*/ 879 h 1756"/>
                <a:gd name="T6" fmla="*/ 879 w 1758"/>
                <a:gd name="T7" fmla="*/ 0 h 1756"/>
                <a:gd name="T8" fmla="*/ 1758 w 1758"/>
                <a:gd name="T9" fmla="*/ 879 h 1756"/>
                <a:gd name="T10" fmla="*/ 950 w 1758"/>
                <a:gd name="T11" fmla="*/ 1755 h 1756"/>
                <a:gd name="T12" fmla="*/ 921 w 1758"/>
                <a:gd name="T13" fmla="*/ 1730 h 1756"/>
                <a:gd name="T14" fmla="*/ 945 w 1758"/>
                <a:gd name="T15" fmla="*/ 1701 h 1756"/>
                <a:gd name="T16" fmla="*/ 1704 w 1758"/>
                <a:gd name="T17" fmla="*/ 879 h 1756"/>
                <a:gd name="T18" fmla="*/ 879 w 1758"/>
                <a:gd name="T19" fmla="*/ 54 h 1756"/>
                <a:gd name="T20" fmla="*/ 54 w 1758"/>
                <a:gd name="T21" fmla="*/ 879 h 1756"/>
                <a:gd name="T22" fmla="*/ 815 w 1758"/>
                <a:gd name="T23" fmla="*/ 1701 h 1756"/>
                <a:gd name="T24" fmla="*/ 840 w 1758"/>
                <a:gd name="T25" fmla="*/ 1730 h 1756"/>
                <a:gd name="T26" fmla="*/ 813 w 1758"/>
                <a:gd name="T27" fmla="*/ 1755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58" h="1756">
                  <a:moveTo>
                    <a:pt x="813" y="1755"/>
                  </a:moveTo>
                  <a:cubicBezTo>
                    <a:pt x="813" y="1755"/>
                    <a:pt x="812" y="1755"/>
                    <a:pt x="811" y="1755"/>
                  </a:cubicBezTo>
                  <a:cubicBezTo>
                    <a:pt x="356" y="1720"/>
                    <a:pt x="0" y="1335"/>
                    <a:pt x="0" y="879"/>
                  </a:cubicBezTo>
                  <a:cubicBezTo>
                    <a:pt x="0" y="394"/>
                    <a:pt x="394" y="0"/>
                    <a:pt x="879" y="0"/>
                  </a:cubicBezTo>
                  <a:cubicBezTo>
                    <a:pt x="1364" y="0"/>
                    <a:pt x="1758" y="394"/>
                    <a:pt x="1758" y="879"/>
                  </a:cubicBezTo>
                  <a:cubicBezTo>
                    <a:pt x="1758" y="1334"/>
                    <a:pt x="1403" y="1719"/>
                    <a:pt x="950" y="1755"/>
                  </a:cubicBezTo>
                  <a:cubicBezTo>
                    <a:pt x="934" y="1756"/>
                    <a:pt x="922" y="1745"/>
                    <a:pt x="921" y="1730"/>
                  </a:cubicBezTo>
                  <a:cubicBezTo>
                    <a:pt x="919" y="1715"/>
                    <a:pt x="930" y="1702"/>
                    <a:pt x="945" y="1701"/>
                  </a:cubicBezTo>
                  <a:cubicBezTo>
                    <a:pt x="1371" y="1667"/>
                    <a:pt x="1704" y="1306"/>
                    <a:pt x="1704" y="879"/>
                  </a:cubicBezTo>
                  <a:cubicBezTo>
                    <a:pt x="1704" y="424"/>
                    <a:pt x="1334" y="54"/>
                    <a:pt x="879" y="54"/>
                  </a:cubicBezTo>
                  <a:cubicBezTo>
                    <a:pt x="424" y="54"/>
                    <a:pt x="54" y="424"/>
                    <a:pt x="54" y="879"/>
                  </a:cubicBezTo>
                  <a:cubicBezTo>
                    <a:pt x="54" y="1307"/>
                    <a:pt x="388" y="1669"/>
                    <a:pt x="815" y="1701"/>
                  </a:cubicBezTo>
                  <a:cubicBezTo>
                    <a:pt x="830" y="1703"/>
                    <a:pt x="841" y="1715"/>
                    <a:pt x="840" y="1730"/>
                  </a:cubicBezTo>
                  <a:cubicBezTo>
                    <a:pt x="839" y="1744"/>
                    <a:pt x="827" y="1755"/>
                    <a:pt x="813" y="1755"/>
                  </a:cubicBezTo>
                  <a:close/>
                </a:path>
              </a:pathLst>
            </a:custGeom>
            <a:solidFill>
              <a:srgbClr val="555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5647" tIns="52824" rIns="105647" bIns="52824" numCol="1" anchor="t" anchorCtr="0" compatLnSpc="1">
              <a:prstTxWarp prst="textNoShape">
                <a:avLst/>
              </a:prstTxWarp>
            </a:bodyPr>
            <a:lstStyle/>
            <a:p>
              <a:endParaRPr lang="nb-NO" sz="2080"/>
            </a:p>
          </p:txBody>
        </p:sp>
        <p:sp>
          <p:nvSpPr>
            <p:cNvPr id="12" name="Freeform 116">
              <a:extLst>
                <a:ext uri="{FF2B5EF4-FFF2-40B4-BE49-F238E27FC236}">
                  <a16:creationId xmlns:a16="http://schemas.microsoft.com/office/drawing/2014/main" id="{E6BB6F91-AC06-4665-8287-A37DA3A50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8750" y="5970588"/>
              <a:ext cx="444500" cy="666750"/>
            </a:xfrm>
            <a:custGeom>
              <a:avLst/>
              <a:gdLst>
                <a:gd name="T0" fmla="*/ 156 w 699"/>
                <a:gd name="T1" fmla="*/ 1048 h 1048"/>
                <a:gd name="T2" fmla="*/ 56 w 699"/>
                <a:gd name="T3" fmla="*/ 1007 h 1048"/>
                <a:gd name="T4" fmla="*/ 15 w 699"/>
                <a:gd name="T5" fmla="*/ 908 h 1048"/>
                <a:gd name="T6" fmla="*/ 56 w 699"/>
                <a:gd name="T7" fmla="*/ 809 h 1048"/>
                <a:gd name="T8" fmla="*/ 340 w 699"/>
                <a:gd name="T9" fmla="*/ 525 h 1048"/>
                <a:gd name="T10" fmla="*/ 55 w 699"/>
                <a:gd name="T11" fmla="*/ 240 h 1048"/>
                <a:gd name="T12" fmla="*/ 55 w 699"/>
                <a:gd name="T13" fmla="*/ 41 h 1048"/>
                <a:gd name="T14" fmla="*/ 155 w 699"/>
                <a:gd name="T15" fmla="*/ 0 h 1048"/>
                <a:gd name="T16" fmla="*/ 254 w 699"/>
                <a:gd name="T17" fmla="*/ 41 h 1048"/>
                <a:gd name="T18" fmla="*/ 539 w 699"/>
                <a:gd name="T19" fmla="*/ 326 h 1048"/>
                <a:gd name="T20" fmla="*/ 651 w 699"/>
                <a:gd name="T21" fmla="*/ 214 h 1048"/>
                <a:gd name="T22" fmla="*/ 689 w 699"/>
                <a:gd name="T23" fmla="*/ 214 h 1048"/>
                <a:gd name="T24" fmla="*/ 689 w 699"/>
                <a:gd name="T25" fmla="*/ 252 h 1048"/>
                <a:gd name="T26" fmla="*/ 558 w 699"/>
                <a:gd name="T27" fmla="*/ 383 h 1048"/>
                <a:gd name="T28" fmla="*/ 539 w 699"/>
                <a:gd name="T29" fmla="*/ 391 h 1048"/>
                <a:gd name="T30" fmla="*/ 539 w 699"/>
                <a:gd name="T31" fmla="*/ 391 h 1048"/>
                <a:gd name="T32" fmla="*/ 520 w 699"/>
                <a:gd name="T33" fmla="*/ 383 h 1048"/>
                <a:gd name="T34" fmla="*/ 216 w 699"/>
                <a:gd name="T35" fmla="*/ 79 h 1048"/>
                <a:gd name="T36" fmla="*/ 93 w 699"/>
                <a:gd name="T37" fmla="*/ 79 h 1048"/>
                <a:gd name="T38" fmla="*/ 93 w 699"/>
                <a:gd name="T39" fmla="*/ 202 h 1048"/>
                <a:gd name="T40" fmla="*/ 397 w 699"/>
                <a:gd name="T41" fmla="*/ 506 h 1048"/>
                <a:gd name="T42" fmla="*/ 405 w 699"/>
                <a:gd name="T43" fmla="*/ 525 h 1048"/>
                <a:gd name="T44" fmla="*/ 397 w 699"/>
                <a:gd name="T45" fmla="*/ 544 h 1048"/>
                <a:gd name="T46" fmla="*/ 94 w 699"/>
                <a:gd name="T47" fmla="*/ 847 h 1048"/>
                <a:gd name="T48" fmla="*/ 69 w 699"/>
                <a:gd name="T49" fmla="*/ 908 h 1048"/>
                <a:gd name="T50" fmla="*/ 94 w 699"/>
                <a:gd name="T51" fmla="*/ 969 h 1048"/>
                <a:gd name="T52" fmla="*/ 217 w 699"/>
                <a:gd name="T53" fmla="*/ 969 h 1048"/>
                <a:gd name="T54" fmla="*/ 296 w 699"/>
                <a:gd name="T55" fmla="*/ 890 h 1048"/>
                <a:gd name="T56" fmla="*/ 334 w 699"/>
                <a:gd name="T57" fmla="*/ 890 h 1048"/>
                <a:gd name="T58" fmla="*/ 334 w 699"/>
                <a:gd name="T59" fmla="*/ 928 h 1048"/>
                <a:gd name="T60" fmla="*/ 255 w 699"/>
                <a:gd name="T61" fmla="*/ 1007 h 1048"/>
                <a:gd name="T62" fmla="*/ 156 w 699"/>
                <a:gd name="T63" fmla="*/ 1048 h 1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99" h="1048">
                  <a:moveTo>
                    <a:pt x="156" y="1048"/>
                  </a:moveTo>
                  <a:cubicBezTo>
                    <a:pt x="120" y="1048"/>
                    <a:pt x="84" y="1035"/>
                    <a:pt x="56" y="1007"/>
                  </a:cubicBezTo>
                  <a:cubicBezTo>
                    <a:pt x="30" y="981"/>
                    <a:pt x="15" y="946"/>
                    <a:pt x="15" y="908"/>
                  </a:cubicBezTo>
                  <a:cubicBezTo>
                    <a:pt x="15" y="870"/>
                    <a:pt x="30" y="835"/>
                    <a:pt x="56" y="809"/>
                  </a:cubicBezTo>
                  <a:cubicBezTo>
                    <a:pt x="340" y="525"/>
                    <a:pt x="340" y="525"/>
                    <a:pt x="340" y="525"/>
                  </a:cubicBezTo>
                  <a:cubicBezTo>
                    <a:pt x="55" y="240"/>
                    <a:pt x="55" y="240"/>
                    <a:pt x="55" y="240"/>
                  </a:cubicBezTo>
                  <a:cubicBezTo>
                    <a:pt x="0" y="185"/>
                    <a:pt x="0" y="96"/>
                    <a:pt x="55" y="41"/>
                  </a:cubicBezTo>
                  <a:cubicBezTo>
                    <a:pt x="82" y="15"/>
                    <a:pt x="117" y="0"/>
                    <a:pt x="155" y="0"/>
                  </a:cubicBezTo>
                  <a:cubicBezTo>
                    <a:pt x="192" y="0"/>
                    <a:pt x="227" y="15"/>
                    <a:pt x="254" y="41"/>
                  </a:cubicBezTo>
                  <a:cubicBezTo>
                    <a:pt x="539" y="326"/>
                    <a:pt x="539" y="326"/>
                    <a:pt x="539" y="326"/>
                  </a:cubicBezTo>
                  <a:cubicBezTo>
                    <a:pt x="651" y="214"/>
                    <a:pt x="651" y="214"/>
                    <a:pt x="651" y="214"/>
                  </a:cubicBezTo>
                  <a:cubicBezTo>
                    <a:pt x="661" y="204"/>
                    <a:pt x="678" y="204"/>
                    <a:pt x="689" y="214"/>
                  </a:cubicBezTo>
                  <a:cubicBezTo>
                    <a:pt x="699" y="225"/>
                    <a:pt x="699" y="242"/>
                    <a:pt x="689" y="252"/>
                  </a:cubicBezTo>
                  <a:cubicBezTo>
                    <a:pt x="558" y="383"/>
                    <a:pt x="558" y="383"/>
                    <a:pt x="558" y="383"/>
                  </a:cubicBezTo>
                  <a:cubicBezTo>
                    <a:pt x="553" y="388"/>
                    <a:pt x="546" y="391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2" y="391"/>
                    <a:pt x="525" y="388"/>
                    <a:pt x="520" y="383"/>
                  </a:cubicBezTo>
                  <a:cubicBezTo>
                    <a:pt x="216" y="79"/>
                    <a:pt x="216" y="79"/>
                    <a:pt x="216" y="79"/>
                  </a:cubicBezTo>
                  <a:cubicBezTo>
                    <a:pt x="183" y="46"/>
                    <a:pt x="126" y="46"/>
                    <a:pt x="93" y="79"/>
                  </a:cubicBezTo>
                  <a:cubicBezTo>
                    <a:pt x="59" y="113"/>
                    <a:pt x="59" y="168"/>
                    <a:pt x="93" y="202"/>
                  </a:cubicBezTo>
                  <a:cubicBezTo>
                    <a:pt x="397" y="506"/>
                    <a:pt x="397" y="506"/>
                    <a:pt x="397" y="506"/>
                  </a:cubicBezTo>
                  <a:cubicBezTo>
                    <a:pt x="402" y="511"/>
                    <a:pt x="405" y="518"/>
                    <a:pt x="405" y="525"/>
                  </a:cubicBezTo>
                  <a:cubicBezTo>
                    <a:pt x="405" y="532"/>
                    <a:pt x="402" y="539"/>
                    <a:pt x="397" y="544"/>
                  </a:cubicBezTo>
                  <a:cubicBezTo>
                    <a:pt x="94" y="847"/>
                    <a:pt x="94" y="847"/>
                    <a:pt x="94" y="847"/>
                  </a:cubicBezTo>
                  <a:cubicBezTo>
                    <a:pt x="78" y="863"/>
                    <a:pt x="69" y="885"/>
                    <a:pt x="69" y="908"/>
                  </a:cubicBezTo>
                  <a:cubicBezTo>
                    <a:pt x="69" y="931"/>
                    <a:pt x="78" y="953"/>
                    <a:pt x="94" y="969"/>
                  </a:cubicBezTo>
                  <a:cubicBezTo>
                    <a:pt x="128" y="1003"/>
                    <a:pt x="183" y="1003"/>
                    <a:pt x="217" y="969"/>
                  </a:cubicBezTo>
                  <a:cubicBezTo>
                    <a:pt x="296" y="890"/>
                    <a:pt x="296" y="890"/>
                    <a:pt x="296" y="890"/>
                  </a:cubicBezTo>
                  <a:cubicBezTo>
                    <a:pt x="307" y="879"/>
                    <a:pt x="324" y="879"/>
                    <a:pt x="334" y="890"/>
                  </a:cubicBezTo>
                  <a:cubicBezTo>
                    <a:pt x="345" y="900"/>
                    <a:pt x="345" y="917"/>
                    <a:pt x="334" y="928"/>
                  </a:cubicBezTo>
                  <a:cubicBezTo>
                    <a:pt x="255" y="1007"/>
                    <a:pt x="255" y="1007"/>
                    <a:pt x="255" y="1007"/>
                  </a:cubicBezTo>
                  <a:cubicBezTo>
                    <a:pt x="228" y="1035"/>
                    <a:pt x="192" y="1048"/>
                    <a:pt x="156" y="104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5647" tIns="52824" rIns="105647" bIns="52824" numCol="1" anchor="t" anchorCtr="0" compatLnSpc="1">
              <a:prstTxWarp prst="textNoShape">
                <a:avLst/>
              </a:prstTxWarp>
            </a:bodyPr>
            <a:lstStyle/>
            <a:p>
              <a:endParaRPr lang="nb-NO" sz="2080"/>
            </a:p>
          </p:txBody>
        </p:sp>
        <p:sp>
          <p:nvSpPr>
            <p:cNvPr id="13" name="Freeform 117">
              <a:extLst>
                <a:ext uri="{FF2B5EF4-FFF2-40B4-BE49-F238E27FC236}">
                  <a16:creationId xmlns:a16="http://schemas.microsoft.com/office/drawing/2014/main" id="{C8562891-B063-4AAB-8C5A-6845D7D8A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00525" y="5972175"/>
              <a:ext cx="452438" cy="663575"/>
            </a:xfrm>
            <a:custGeom>
              <a:avLst/>
              <a:gdLst>
                <a:gd name="T0" fmla="*/ 557 w 711"/>
                <a:gd name="T1" fmla="*/ 1046 h 1046"/>
                <a:gd name="T2" fmla="*/ 458 w 711"/>
                <a:gd name="T3" fmla="*/ 1005 h 1046"/>
                <a:gd name="T4" fmla="*/ 175 w 711"/>
                <a:gd name="T5" fmla="*/ 723 h 1046"/>
                <a:gd name="T6" fmla="*/ 48 w 711"/>
                <a:gd name="T7" fmla="*/ 849 h 1046"/>
                <a:gd name="T8" fmla="*/ 10 w 711"/>
                <a:gd name="T9" fmla="*/ 849 h 1046"/>
                <a:gd name="T10" fmla="*/ 10 w 711"/>
                <a:gd name="T11" fmla="*/ 811 h 1046"/>
                <a:gd name="T12" fmla="*/ 156 w 711"/>
                <a:gd name="T13" fmla="*/ 665 h 1046"/>
                <a:gd name="T14" fmla="*/ 194 w 711"/>
                <a:gd name="T15" fmla="*/ 666 h 1046"/>
                <a:gd name="T16" fmla="*/ 496 w 711"/>
                <a:gd name="T17" fmla="*/ 967 h 1046"/>
                <a:gd name="T18" fmla="*/ 619 w 711"/>
                <a:gd name="T19" fmla="*/ 967 h 1046"/>
                <a:gd name="T20" fmla="*/ 619 w 711"/>
                <a:gd name="T21" fmla="*/ 845 h 1046"/>
                <a:gd name="T22" fmla="*/ 317 w 711"/>
                <a:gd name="T23" fmla="*/ 543 h 1046"/>
                <a:gd name="T24" fmla="*/ 317 w 711"/>
                <a:gd name="T25" fmla="*/ 505 h 1046"/>
                <a:gd name="T26" fmla="*/ 620 w 711"/>
                <a:gd name="T27" fmla="*/ 202 h 1046"/>
                <a:gd name="T28" fmla="*/ 645 w 711"/>
                <a:gd name="T29" fmla="*/ 140 h 1046"/>
                <a:gd name="T30" fmla="*/ 620 w 711"/>
                <a:gd name="T31" fmla="*/ 79 h 1046"/>
                <a:gd name="T32" fmla="*/ 497 w 711"/>
                <a:gd name="T33" fmla="*/ 79 h 1046"/>
                <a:gd name="T34" fmla="*/ 402 w 711"/>
                <a:gd name="T35" fmla="*/ 174 h 1046"/>
                <a:gd name="T36" fmla="*/ 364 w 711"/>
                <a:gd name="T37" fmla="*/ 174 h 1046"/>
                <a:gd name="T38" fmla="*/ 364 w 711"/>
                <a:gd name="T39" fmla="*/ 136 h 1046"/>
                <a:gd name="T40" fmla="*/ 459 w 711"/>
                <a:gd name="T41" fmla="*/ 41 h 1046"/>
                <a:gd name="T42" fmla="*/ 558 w 711"/>
                <a:gd name="T43" fmla="*/ 0 h 1046"/>
                <a:gd name="T44" fmla="*/ 658 w 711"/>
                <a:gd name="T45" fmla="*/ 41 h 1046"/>
                <a:gd name="T46" fmla="*/ 699 w 711"/>
                <a:gd name="T47" fmla="*/ 140 h 1046"/>
                <a:gd name="T48" fmla="*/ 658 w 711"/>
                <a:gd name="T49" fmla="*/ 240 h 1046"/>
                <a:gd name="T50" fmla="*/ 374 w 711"/>
                <a:gd name="T51" fmla="*/ 524 h 1046"/>
                <a:gd name="T52" fmla="*/ 657 w 711"/>
                <a:gd name="T53" fmla="*/ 807 h 1046"/>
                <a:gd name="T54" fmla="*/ 657 w 711"/>
                <a:gd name="T55" fmla="*/ 1005 h 1046"/>
                <a:gd name="T56" fmla="*/ 557 w 711"/>
                <a:gd name="T57" fmla="*/ 1046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1" h="1046">
                  <a:moveTo>
                    <a:pt x="557" y="1046"/>
                  </a:moveTo>
                  <a:cubicBezTo>
                    <a:pt x="520" y="1046"/>
                    <a:pt x="484" y="1032"/>
                    <a:pt x="458" y="1005"/>
                  </a:cubicBezTo>
                  <a:cubicBezTo>
                    <a:pt x="175" y="723"/>
                    <a:pt x="175" y="723"/>
                    <a:pt x="175" y="723"/>
                  </a:cubicBezTo>
                  <a:cubicBezTo>
                    <a:pt x="48" y="849"/>
                    <a:pt x="48" y="849"/>
                    <a:pt x="48" y="849"/>
                  </a:cubicBezTo>
                  <a:cubicBezTo>
                    <a:pt x="38" y="860"/>
                    <a:pt x="21" y="860"/>
                    <a:pt x="10" y="849"/>
                  </a:cubicBezTo>
                  <a:cubicBezTo>
                    <a:pt x="0" y="838"/>
                    <a:pt x="0" y="821"/>
                    <a:pt x="10" y="811"/>
                  </a:cubicBezTo>
                  <a:cubicBezTo>
                    <a:pt x="156" y="665"/>
                    <a:pt x="156" y="665"/>
                    <a:pt x="156" y="665"/>
                  </a:cubicBezTo>
                  <a:cubicBezTo>
                    <a:pt x="167" y="655"/>
                    <a:pt x="184" y="655"/>
                    <a:pt x="194" y="666"/>
                  </a:cubicBezTo>
                  <a:cubicBezTo>
                    <a:pt x="496" y="967"/>
                    <a:pt x="496" y="967"/>
                    <a:pt x="496" y="967"/>
                  </a:cubicBezTo>
                  <a:cubicBezTo>
                    <a:pt x="529" y="1000"/>
                    <a:pt x="586" y="1000"/>
                    <a:pt x="619" y="967"/>
                  </a:cubicBezTo>
                  <a:cubicBezTo>
                    <a:pt x="652" y="934"/>
                    <a:pt x="652" y="879"/>
                    <a:pt x="619" y="845"/>
                  </a:cubicBezTo>
                  <a:cubicBezTo>
                    <a:pt x="317" y="543"/>
                    <a:pt x="317" y="543"/>
                    <a:pt x="317" y="543"/>
                  </a:cubicBezTo>
                  <a:cubicBezTo>
                    <a:pt x="306" y="532"/>
                    <a:pt x="306" y="515"/>
                    <a:pt x="317" y="505"/>
                  </a:cubicBezTo>
                  <a:cubicBezTo>
                    <a:pt x="620" y="202"/>
                    <a:pt x="620" y="202"/>
                    <a:pt x="620" y="202"/>
                  </a:cubicBezTo>
                  <a:cubicBezTo>
                    <a:pt x="636" y="185"/>
                    <a:pt x="645" y="164"/>
                    <a:pt x="645" y="140"/>
                  </a:cubicBezTo>
                  <a:cubicBezTo>
                    <a:pt x="645" y="117"/>
                    <a:pt x="636" y="95"/>
                    <a:pt x="620" y="79"/>
                  </a:cubicBezTo>
                  <a:cubicBezTo>
                    <a:pt x="587" y="46"/>
                    <a:pt x="529" y="46"/>
                    <a:pt x="497" y="79"/>
                  </a:cubicBezTo>
                  <a:cubicBezTo>
                    <a:pt x="402" y="174"/>
                    <a:pt x="402" y="174"/>
                    <a:pt x="402" y="174"/>
                  </a:cubicBezTo>
                  <a:cubicBezTo>
                    <a:pt x="392" y="184"/>
                    <a:pt x="374" y="184"/>
                    <a:pt x="364" y="174"/>
                  </a:cubicBezTo>
                  <a:cubicBezTo>
                    <a:pt x="353" y="163"/>
                    <a:pt x="353" y="146"/>
                    <a:pt x="364" y="136"/>
                  </a:cubicBezTo>
                  <a:cubicBezTo>
                    <a:pt x="459" y="41"/>
                    <a:pt x="459" y="41"/>
                    <a:pt x="459" y="41"/>
                  </a:cubicBezTo>
                  <a:cubicBezTo>
                    <a:pt x="485" y="14"/>
                    <a:pt x="521" y="0"/>
                    <a:pt x="558" y="0"/>
                  </a:cubicBezTo>
                  <a:cubicBezTo>
                    <a:pt x="596" y="0"/>
                    <a:pt x="631" y="14"/>
                    <a:pt x="658" y="41"/>
                  </a:cubicBezTo>
                  <a:cubicBezTo>
                    <a:pt x="684" y="67"/>
                    <a:pt x="699" y="103"/>
                    <a:pt x="699" y="140"/>
                  </a:cubicBezTo>
                  <a:cubicBezTo>
                    <a:pt x="699" y="178"/>
                    <a:pt x="684" y="213"/>
                    <a:pt x="658" y="240"/>
                  </a:cubicBezTo>
                  <a:cubicBezTo>
                    <a:pt x="374" y="524"/>
                    <a:pt x="374" y="524"/>
                    <a:pt x="374" y="524"/>
                  </a:cubicBezTo>
                  <a:cubicBezTo>
                    <a:pt x="657" y="807"/>
                    <a:pt x="657" y="807"/>
                    <a:pt x="657" y="807"/>
                  </a:cubicBezTo>
                  <a:cubicBezTo>
                    <a:pt x="711" y="861"/>
                    <a:pt x="711" y="951"/>
                    <a:pt x="657" y="1005"/>
                  </a:cubicBezTo>
                  <a:cubicBezTo>
                    <a:pt x="630" y="1032"/>
                    <a:pt x="595" y="1046"/>
                    <a:pt x="557" y="104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5647" tIns="52824" rIns="105647" bIns="52824" numCol="1" anchor="t" anchorCtr="0" compatLnSpc="1">
              <a:prstTxWarp prst="textNoShape">
                <a:avLst/>
              </a:prstTxWarp>
            </a:bodyPr>
            <a:lstStyle/>
            <a:p>
              <a:endParaRPr lang="nb-NO" sz="2080"/>
            </a:p>
          </p:txBody>
        </p:sp>
      </p:grp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BF623CF5-0199-441D-9695-97AA32B48EA9}"/>
              </a:ext>
            </a:extLst>
          </p:cNvPr>
          <p:cNvGraphicFramePr>
            <a:graphicFrameLocks noGrp="1"/>
          </p:cNvGraphicFramePr>
          <p:nvPr/>
        </p:nvGraphicFramePr>
        <p:xfrm>
          <a:off x="8805499" y="3382757"/>
          <a:ext cx="7452160" cy="5830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52160">
                  <a:extLst>
                    <a:ext uri="{9D8B030D-6E8A-4147-A177-3AD203B41FA5}">
                      <a16:colId xmlns:a16="http://schemas.microsoft.com/office/drawing/2014/main" val="3669160048"/>
                    </a:ext>
                  </a:extLst>
                </a:gridCol>
              </a:tblGrid>
              <a:tr h="1317177">
                <a:tc>
                  <a:txBody>
                    <a:bodyPr/>
                    <a:lstStyle/>
                    <a:p>
                      <a:pPr marL="0" marR="0" lvl="0" indent="0" algn="l" defTabSz="35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500" b="1" dirty="0">
                          <a:solidFill>
                            <a:schemeClr val="tx1"/>
                          </a:solidFill>
                        </a:rPr>
                        <a:t>Ny risiko -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105647" marR="105647" marT="52824" marB="5282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089330"/>
                  </a:ext>
                </a:extLst>
              </a:tr>
              <a:tr h="782442">
                <a:tc>
                  <a:txBody>
                    <a:bodyPr/>
                    <a:lstStyle/>
                    <a:p>
                      <a:pPr marL="0" marR="0" lvl="0" indent="0" algn="l" defTabSz="35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Ny </a:t>
                      </a:r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risiko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– </a:t>
                      </a:r>
                    </a:p>
                  </a:txBody>
                  <a:tcPr marL="105647" marR="105647" marT="52824" marB="5282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949439"/>
                  </a:ext>
                </a:extLst>
              </a:tr>
              <a:tr h="1733428">
                <a:tc>
                  <a:txBody>
                    <a:bodyPr/>
                    <a:lstStyle/>
                    <a:p>
                      <a:pPr marL="0" marR="0" lvl="0" indent="0" algn="l" defTabSz="35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/>
                        <a:t>Ny </a:t>
                      </a:r>
                      <a:r>
                        <a:rPr lang="en-US" sz="1500" b="1" dirty="0" err="1"/>
                        <a:t>risiko</a:t>
                      </a:r>
                      <a:r>
                        <a:rPr lang="en-US" sz="1500" b="1" dirty="0"/>
                        <a:t> -</a:t>
                      </a:r>
                      <a:endParaRPr lang="nb-NO" sz="1400" b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5647" marR="105647" marT="52824" marB="5282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407790"/>
                  </a:ext>
                </a:extLst>
              </a:tr>
              <a:tr h="1997210">
                <a:tc>
                  <a:txBody>
                    <a:bodyPr/>
                    <a:lstStyle/>
                    <a:p>
                      <a:pPr marL="0" marR="0" lvl="0" indent="0" algn="l" defTabSz="355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/>
                        <a:t>Ny </a:t>
                      </a:r>
                      <a:r>
                        <a:rPr lang="en-US" sz="1500" b="1" dirty="0" err="1"/>
                        <a:t>risiko</a:t>
                      </a:r>
                      <a:r>
                        <a:rPr lang="en-US" sz="1500" b="1" dirty="0"/>
                        <a:t> -</a:t>
                      </a:r>
                      <a:endParaRPr lang="nb-NO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5647" marR="105647" marT="52824" marB="528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081903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2FF24499-9B77-4E7A-9C2A-29A69247EC17}"/>
              </a:ext>
            </a:extLst>
          </p:cNvPr>
          <p:cNvGrpSpPr>
            <a:grpSpLocks noChangeAspect="1"/>
          </p:cNvGrpSpPr>
          <p:nvPr/>
        </p:nvGrpSpPr>
        <p:grpSpPr>
          <a:xfrm>
            <a:off x="11153109" y="2370743"/>
            <a:ext cx="599625" cy="522205"/>
            <a:chOff x="5387975" y="5727700"/>
            <a:chExt cx="1254125" cy="1092200"/>
          </a:xfrm>
        </p:grpSpPr>
        <p:sp>
          <p:nvSpPr>
            <p:cNvPr id="16" name="Freeform 98">
              <a:extLst>
                <a:ext uri="{FF2B5EF4-FFF2-40B4-BE49-F238E27FC236}">
                  <a16:creationId xmlns:a16="http://schemas.microsoft.com/office/drawing/2014/main" id="{F104E465-FF1D-4E01-B365-641FD1FDC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7975" y="5727700"/>
              <a:ext cx="1254125" cy="1092200"/>
            </a:xfrm>
            <a:custGeom>
              <a:avLst/>
              <a:gdLst>
                <a:gd name="T0" fmla="*/ 1759 w 1973"/>
                <a:gd name="T1" fmla="*/ 1720 h 1720"/>
                <a:gd name="T2" fmla="*/ 214 w 1973"/>
                <a:gd name="T3" fmla="*/ 1720 h 1720"/>
                <a:gd name="T4" fmla="*/ 37 w 1973"/>
                <a:gd name="T5" fmla="*/ 1618 h 1720"/>
                <a:gd name="T6" fmla="*/ 38 w 1973"/>
                <a:gd name="T7" fmla="*/ 1413 h 1720"/>
                <a:gd name="T8" fmla="*/ 73 w 1973"/>
                <a:gd name="T9" fmla="*/ 1354 h 1720"/>
                <a:gd name="T10" fmla="*/ 110 w 1973"/>
                <a:gd name="T11" fmla="*/ 1344 h 1720"/>
                <a:gd name="T12" fmla="*/ 119 w 1973"/>
                <a:gd name="T13" fmla="*/ 1381 h 1720"/>
                <a:gd name="T14" fmla="*/ 85 w 1973"/>
                <a:gd name="T15" fmla="*/ 1440 h 1720"/>
                <a:gd name="T16" fmla="*/ 84 w 1973"/>
                <a:gd name="T17" fmla="*/ 1591 h 1720"/>
                <a:gd name="T18" fmla="*/ 214 w 1973"/>
                <a:gd name="T19" fmla="*/ 1666 h 1720"/>
                <a:gd name="T20" fmla="*/ 1759 w 1973"/>
                <a:gd name="T21" fmla="*/ 1666 h 1720"/>
                <a:gd name="T22" fmla="*/ 1889 w 1973"/>
                <a:gd name="T23" fmla="*/ 1591 h 1720"/>
                <a:gd name="T24" fmla="*/ 1888 w 1973"/>
                <a:gd name="T25" fmla="*/ 1440 h 1720"/>
                <a:gd name="T26" fmla="*/ 1116 w 1973"/>
                <a:gd name="T27" fmla="*/ 128 h 1720"/>
                <a:gd name="T28" fmla="*/ 987 w 1973"/>
                <a:gd name="T29" fmla="*/ 54 h 1720"/>
                <a:gd name="T30" fmla="*/ 857 w 1973"/>
                <a:gd name="T31" fmla="*/ 128 h 1720"/>
                <a:gd name="T32" fmla="*/ 194 w 1973"/>
                <a:gd name="T33" fmla="*/ 1254 h 1720"/>
                <a:gd name="T34" fmla="*/ 157 w 1973"/>
                <a:gd name="T35" fmla="*/ 1264 h 1720"/>
                <a:gd name="T36" fmla="*/ 148 w 1973"/>
                <a:gd name="T37" fmla="*/ 1227 h 1720"/>
                <a:gd name="T38" fmla="*/ 811 w 1973"/>
                <a:gd name="T39" fmla="*/ 101 h 1720"/>
                <a:gd name="T40" fmla="*/ 987 w 1973"/>
                <a:gd name="T41" fmla="*/ 0 h 1720"/>
                <a:gd name="T42" fmla="*/ 1162 w 1973"/>
                <a:gd name="T43" fmla="*/ 101 h 1720"/>
                <a:gd name="T44" fmla="*/ 1935 w 1973"/>
                <a:gd name="T45" fmla="*/ 1413 h 1720"/>
                <a:gd name="T46" fmla="*/ 1936 w 1973"/>
                <a:gd name="T47" fmla="*/ 1618 h 1720"/>
                <a:gd name="T48" fmla="*/ 1759 w 1973"/>
                <a:gd name="T49" fmla="*/ 1720 h 1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73" h="1720">
                  <a:moveTo>
                    <a:pt x="1759" y="1720"/>
                  </a:moveTo>
                  <a:cubicBezTo>
                    <a:pt x="214" y="1720"/>
                    <a:pt x="214" y="1720"/>
                    <a:pt x="214" y="1720"/>
                  </a:cubicBezTo>
                  <a:cubicBezTo>
                    <a:pt x="140" y="1720"/>
                    <a:pt x="74" y="1682"/>
                    <a:pt x="37" y="1618"/>
                  </a:cubicBezTo>
                  <a:cubicBezTo>
                    <a:pt x="0" y="1553"/>
                    <a:pt x="1" y="1477"/>
                    <a:pt x="38" y="1413"/>
                  </a:cubicBezTo>
                  <a:cubicBezTo>
                    <a:pt x="73" y="1354"/>
                    <a:pt x="73" y="1354"/>
                    <a:pt x="73" y="1354"/>
                  </a:cubicBezTo>
                  <a:cubicBezTo>
                    <a:pt x="81" y="1341"/>
                    <a:pt x="97" y="1337"/>
                    <a:pt x="110" y="1344"/>
                  </a:cubicBezTo>
                  <a:cubicBezTo>
                    <a:pt x="123" y="1352"/>
                    <a:pt x="127" y="1368"/>
                    <a:pt x="119" y="1381"/>
                  </a:cubicBezTo>
                  <a:cubicBezTo>
                    <a:pt x="85" y="1440"/>
                    <a:pt x="85" y="1440"/>
                    <a:pt x="85" y="1440"/>
                  </a:cubicBezTo>
                  <a:cubicBezTo>
                    <a:pt x="57" y="1487"/>
                    <a:pt x="57" y="1543"/>
                    <a:pt x="84" y="1591"/>
                  </a:cubicBezTo>
                  <a:cubicBezTo>
                    <a:pt x="111" y="1638"/>
                    <a:pt x="160" y="1666"/>
                    <a:pt x="214" y="1666"/>
                  </a:cubicBezTo>
                  <a:cubicBezTo>
                    <a:pt x="1759" y="1666"/>
                    <a:pt x="1759" y="1666"/>
                    <a:pt x="1759" y="1666"/>
                  </a:cubicBezTo>
                  <a:cubicBezTo>
                    <a:pt x="1814" y="1666"/>
                    <a:pt x="1862" y="1638"/>
                    <a:pt x="1889" y="1591"/>
                  </a:cubicBezTo>
                  <a:cubicBezTo>
                    <a:pt x="1916" y="1543"/>
                    <a:pt x="1916" y="1487"/>
                    <a:pt x="1888" y="1440"/>
                  </a:cubicBezTo>
                  <a:cubicBezTo>
                    <a:pt x="1116" y="128"/>
                    <a:pt x="1116" y="128"/>
                    <a:pt x="1116" y="128"/>
                  </a:cubicBezTo>
                  <a:cubicBezTo>
                    <a:pt x="1089" y="82"/>
                    <a:pt x="1040" y="54"/>
                    <a:pt x="987" y="54"/>
                  </a:cubicBezTo>
                  <a:cubicBezTo>
                    <a:pt x="933" y="54"/>
                    <a:pt x="884" y="82"/>
                    <a:pt x="857" y="128"/>
                  </a:cubicBezTo>
                  <a:cubicBezTo>
                    <a:pt x="194" y="1254"/>
                    <a:pt x="194" y="1254"/>
                    <a:pt x="194" y="1254"/>
                  </a:cubicBezTo>
                  <a:cubicBezTo>
                    <a:pt x="187" y="1267"/>
                    <a:pt x="170" y="1271"/>
                    <a:pt x="157" y="1264"/>
                  </a:cubicBezTo>
                  <a:cubicBezTo>
                    <a:pt x="145" y="1256"/>
                    <a:pt x="140" y="1240"/>
                    <a:pt x="148" y="1227"/>
                  </a:cubicBezTo>
                  <a:cubicBezTo>
                    <a:pt x="811" y="101"/>
                    <a:pt x="811" y="101"/>
                    <a:pt x="811" y="101"/>
                  </a:cubicBezTo>
                  <a:cubicBezTo>
                    <a:pt x="848" y="38"/>
                    <a:pt x="914" y="0"/>
                    <a:pt x="987" y="0"/>
                  </a:cubicBezTo>
                  <a:cubicBezTo>
                    <a:pt x="1060" y="0"/>
                    <a:pt x="1125" y="38"/>
                    <a:pt x="1162" y="101"/>
                  </a:cubicBezTo>
                  <a:cubicBezTo>
                    <a:pt x="1935" y="1413"/>
                    <a:pt x="1935" y="1413"/>
                    <a:pt x="1935" y="1413"/>
                  </a:cubicBezTo>
                  <a:cubicBezTo>
                    <a:pt x="1972" y="1477"/>
                    <a:pt x="1973" y="1553"/>
                    <a:pt x="1936" y="1618"/>
                  </a:cubicBezTo>
                  <a:cubicBezTo>
                    <a:pt x="1899" y="1682"/>
                    <a:pt x="1833" y="1720"/>
                    <a:pt x="1759" y="1720"/>
                  </a:cubicBezTo>
                  <a:close/>
                </a:path>
              </a:pathLst>
            </a:custGeom>
            <a:solidFill>
              <a:srgbClr val="555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5647" tIns="52824" rIns="105647" bIns="52824" numCol="1" anchor="t" anchorCtr="0" compatLnSpc="1">
              <a:prstTxWarp prst="textNoShape">
                <a:avLst/>
              </a:prstTxWarp>
            </a:bodyPr>
            <a:lstStyle/>
            <a:p>
              <a:endParaRPr lang="nb-NO" sz="2080"/>
            </a:p>
          </p:txBody>
        </p:sp>
        <p:sp>
          <p:nvSpPr>
            <p:cNvPr id="17" name="Freeform 99">
              <a:extLst>
                <a:ext uri="{FF2B5EF4-FFF2-40B4-BE49-F238E27FC236}">
                  <a16:creationId xmlns:a16="http://schemas.microsoft.com/office/drawing/2014/main" id="{F5E96A8D-ED1D-444A-B569-3DE5A6F4EF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5925" y="5821363"/>
              <a:ext cx="1039813" cy="906463"/>
            </a:xfrm>
            <a:custGeom>
              <a:avLst/>
              <a:gdLst>
                <a:gd name="T0" fmla="*/ 1572 w 1635"/>
                <a:gd name="T1" fmla="*/ 1427 h 1427"/>
                <a:gd name="T2" fmla="*/ 63 w 1635"/>
                <a:gd name="T3" fmla="*/ 1427 h 1427"/>
                <a:gd name="T4" fmla="*/ 11 w 1635"/>
                <a:gd name="T5" fmla="*/ 1396 h 1427"/>
                <a:gd name="T6" fmla="*/ 11 w 1635"/>
                <a:gd name="T7" fmla="*/ 1336 h 1427"/>
                <a:gd name="T8" fmla="*/ 765 w 1635"/>
                <a:gd name="T9" fmla="*/ 30 h 1427"/>
                <a:gd name="T10" fmla="*/ 818 w 1635"/>
                <a:gd name="T11" fmla="*/ 0 h 1427"/>
                <a:gd name="T12" fmla="*/ 870 w 1635"/>
                <a:gd name="T13" fmla="*/ 30 h 1427"/>
                <a:gd name="T14" fmla="*/ 1625 w 1635"/>
                <a:gd name="T15" fmla="*/ 1336 h 1427"/>
                <a:gd name="T16" fmla="*/ 1625 w 1635"/>
                <a:gd name="T17" fmla="*/ 1396 h 1427"/>
                <a:gd name="T18" fmla="*/ 1572 w 1635"/>
                <a:gd name="T19" fmla="*/ 1427 h 1427"/>
                <a:gd name="T20" fmla="*/ 818 w 1635"/>
                <a:gd name="T21" fmla="*/ 54 h 1427"/>
                <a:gd name="T22" fmla="*/ 812 w 1635"/>
                <a:gd name="T23" fmla="*/ 57 h 1427"/>
                <a:gd name="T24" fmla="*/ 812 w 1635"/>
                <a:gd name="T25" fmla="*/ 57 h 1427"/>
                <a:gd name="T26" fmla="*/ 57 w 1635"/>
                <a:gd name="T27" fmla="*/ 1363 h 1427"/>
                <a:gd name="T28" fmla="*/ 57 w 1635"/>
                <a:gd name="T29" fmla="*/ 1369 h 1427"/>
                <a:gd name="T30" fmla="*/ 63 w 1635"/>
                <a:gd name="T31" fmla="*/ 1373 h 1427"/>
                <a:gd name="T32" fmla="*/ 1572 w 1635"/>
                <a:gd name="T33" fmla="*/ 1373 h 1427"/>
                <a:gd name="T34" fmla="*/ 1578 w 1635"/>
                <a:gd name="T35" fmla="*/ 1369 h 1427"/>
                <a:gd name="T36" fmla="*/ 1578 w 1635"/>
                <a:gd name="T37" fmla="*/ 1363 h 1427"/>
                <a:gd name="T38" fmla="*/ 823 w 1635"/>
                <a:gd name="T39" fmla="*/ 57 h 1427"/>
                <a:gd name="T40" fmla="*/ 818 w 1635"/>
                <a:gd name="T41" fmla="*/ 54 h 1427"/>
                <a:gd name="T42" fmla="*/ 789 w 1635"/>
                <a:gd name="T43" fmla="*/ 43 h 1427"/>
                <a:gd name="T44" fmla="*/ 789 w 1635"/>
                <a:gd name="T45" fmla="*/ 43 h 1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35" h="1427">
                  <a:moveTo>
                    <a:pt x="1572" y="1427"/>
                  </a:moveTo>
                  <a:cubicBezTo>
                    <a:pt x="63" y="1427"/>
                    <a:pt x="63" y="1427"/>
                    <a:pt x="63" y="1427"/>
                  </a:cubicBezTo>
                  <a:cubicBezTo>
                    <a:pt x="41" y="1427"/>
                    <a:pt x="21" y="1415"/>
                    <a:pt x="11" y="1396"/>
                  </a:cubicBezTo>
                  <a:cubicBezTo>
                    <a:pt x="0" y="1377"/>
                    <a:pt x="0" y="1355"/>
                    <a:pt x="11" y="1336"/>
                  </a:cubicBezTo>
                  <a:cubicBezTo>
                    <a:pt x="765" y="30"/>
                    <a:pt x="765" y="30"/>
                    <a:pt x="765" y="30"/>
                  </a:cubicBezTo>
                  <a:cubicBezTo>
                    <a:pt x="776" y="11"/>
                    <a:pt x="796" y="0"/>
                    <a:pt x="818" y="0"/>
                  </a:cubicBezTo>
                  <a:cubicBezTo>
                    <a:pt x="839" y="0"/>
                    <a:pt x="859" y="11"/>
                    <a:pt x="870" y="30"/>
                  </a:cubicBezTo>
                  <a:cubicBezTo>
                    <a:pt x="1625" y="1336"/>
                    <a:pt x="1625" y="1336"/>
                    <a:pt x="1625" y="1336"/>
                  </a:cubicBezTo>
                  <a:cubicBezTo>
                    <a:pt x="1635" y="1355"/>
                    <a:pt x="1635" y="1377"/>
                    <a:pt x="1625" y="1396"/>
                  </a:cubicBezTo>
                  <a:cubicBezTo>
                    <a:pt x="1614" y="1415"/>
                    <a:pt x="1594" y="1427"/>
                    <a:pt x="1572" y="1427"/>
                  </a:cubicBezTo>
                  <a:close/>
                  <a:moveTo>
                    <a:pt x="818" y="54"/>
                  </a:moveTo>
                  <a:cubicBezTo>
                    <a:pt x="816" y="54"/>
                    <a:pt x="813" y="54"/>
                    <a:pt x="812" y="57"/>
                  </a:cubicBezTo>
                  <a:cubicBezTo>
                    <a:pt x="812" y="57"/>
                    <a:pt x="812" y="57"/>
                    <a:pt x="812" y="57"/>
                  </a:cubicBezTo>
                  <a:cubicBezTo>
                    <a:pt x="57" y="1363"/>
                    <a:pt x="57" y="1363"/>
                    <a:pt x="57" y="1363"/>
                  </a:cubicBezTo>
                  <a:cubicBezTo>
                    <a:pt x="56" y="1366"/>
                    <a:pt x="56" y="1368"/>
                    <a:pt x="57" y="1369"/>
                  </a:cubicBezTo>
                  <a:cubicBezTo>
                    <a:pt x="58" y="1371"/>
                    <a:pt x="60" y="1373"/>
                    <a:pt x="63" y="1373"/>
                  </a:cubicBezTo>
                  <a:cubicBezTo>
                    <a:pt x="1572" y="1373"/>
                    <a:pt x="1572" y="1373"/>
                    <a:pt x="1572" y="1373"/>
                  </a:cubicBezTo>
                  <a:cubicBezTo>
                    <a:pt x="1575" y="1373"/>
                    <a:pt x="1577" y="1371"/>
                    <a:pt x="1578" y="1369"/>
                  </a:cubicBezTo>
                  <a:cubicBezTo>
                    <a:pt x="1579" y="1368"/>
                    <a:pt x="1580" y="1366"/>
                    <a:pt x="1578" y="1363"/>
                  </a:cubicBezTo>
                  <a:cubicBezTo>
                    <a:pt x="823" y="57"/>
                    <a:pt x="823" y="57"/>
                    <a:pt x="823" y="57"/>
                  </a:cubicBezTo>
                  <a:cubicBezTo>
                    <a:pt x="822" y="54"/>
                    <a:pt x="819" y="54"/>
                    <a:pt x="818" y="54"/>
                  </a:cubicBezTo>
                  <a:close/>
                  <a:moveTo>
                    <a:pt x="789" y="43"/>
                  </a:moveTo>
                  <a:cubicBezTo>
                    <a:pt x="789" y="43"/>
                    <a:pt x="789" y="43"/>
                    <a:pt x="789" y="43"/>
                  </a:cubicBezTo>
                  <a:close/>
                </a:path>
              </a:pathLst>
            </a:custGeom>
            <a:solidFill>
              <a:srgbClr val="555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5647" tIns="52824" rIns="105647" bIns="52824" numCol="1" anchor="t" anchorCtr="0" compatLnSpc="1">
              <a:prstTxWarp prst="textNoShape">
                <a:avLst/>
              </a:prstTxWarp>
            </a:bodyPr>
            <a:lstStyle/>
            <a:p>
              <a:endParaRPr lang="nb-NO" sz="2080"/>
            </a:p>
          </p:txBody>
        </p:sp>
        <p:sp>
          <p:nvSpPr>
            <p:cNvPr id="18" name="Freeform 100">
              <a:extLst>
                <a:ext uri="{FF2B5EF4-FFF2-40B4-BE49-F238E27FC236}">
                  <a16:creationId xmlns:a16="http://schemas.microsoft.com/office/drawing/2014/main" id="{74809A1A-901E-4CE1-9CCF-2A7E6DD0DF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2488" y="6480175"/>
              <a:ext cx="165100" cy="163513"/>
            </a:xfrm>
            <a:custGeom>
              <a:avLst/>
              <a:gdLst>
                <a:gd name="T0" fmla="*/ 130 w 259"/>
                <a:gd name="T1" fmla="*/ 259 h 259"/>
                <a:gd name="T2" fmla="*/ 0 w 259"/>
                <a:gd name="T3" fmla="*/ 129 h 259"/>
                <a:gd name="T4" fmla="*/ 130 w 259"/>
                <a:gd name="T5" fmla="*/ 0 h 259"/>
                <a:gd name="T6" fmla="*/ 259 w 259"/>
                <a:gd name="T7" fmla="*/ 129 h 259"/>
                <a:gd name="T8" fmla="*/ 130 w 259"/>
                <a:gd name="T9" fmla="*/ 259 h 259"/>
                <a:gd name="T10" fmla="*/ 130 w 259"/>
                <a:gd name="T11" fmla="*/ 54 h 259"/>
                <a:gd name="T12" fmla="*/ 54 w 259"/>
                <a:gd name="T13" fmla="*/ 129 h 259"/>
                <a:gd name="T14" fmla="*/ 130 w 259"/>
                <a:gd name="T15" fmla="*/ 205 h 259"/>
                <a:gd name="T16" fmla="*/ 205 w 259"/>
                <a:gd name="T17" fmla="*/ 129 h 259"/>
                <a:gd name="T18" fmla="*/ 130 w 259"/>
                <a:gd name="T19" fmla="*/ 54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59">
                  <a:moveTo>
                    <a:pt x="130" y="259"/>
                  </a:moveTo>
                  <a:cubicBezTo>
                    <a:pt x="58" y="259"/>
                    <a:pt x="0" y="201"/>
                    <a:pt x="0" y="129"/>
                  </a:cubicBezTo>
                  <a:cubicBezTo>
                    <a:pt x="0" y="58"/>
                    <a:pt x="58" y="0"/>
                    <a:pt x="130" y="0"/>
                  </a:cubicBezTo>
                  <a:cubicBezTo>
                    <a:pt x="201" y="0"/>
                    <a:pt x="259" y="58"/>
                    <a:pt x="259" y="129"/>
                  </a:cubicBezTo>
                  <a:cubicBezTo>
                    <a:pt x="259" y="201"/>
                    <a:pt x="201" y="259"/>
                    <a:pt x="130" y="259"/>
                  </a:cubicBezTo>
                  <a:close/>
                  <a:moveTo>
                    <a:pt x="130" y="54"/>
                  </a:moveTo>
                  <a:cubicBezTo>
                    <a:pt x="88" y="54"/>
                    <a:pt x="54" y="88"/>
                    <a:pt x="54" y="129"/>
                  </a:cubicBezTo>
                  <a:cubicBezTo>
                    <a:pt x="54" y="171"/>
                    <a:pt x="88" y="205"/>
                    <a:pt x="130" y="205"/>
                  </a:cubicBezTo>
                  <a:cubicBezTo>
                    <a:pt x="171" y="205"/>
                    <a:pt x="205" y="171"/>
                    <a:pt x="205" y="129"/>
                  </a:cubicBezTo>
                  <a:cubicBezTo>
                    <a:pt x="205" y="88"/>
                    <a:pt x="171" y="54"/>
                    <a:pt x="130" y="54"/>
                  </a:cubicBezTo>
                  <a:close/>
                </a:path>
              </a:pathLst>
            </a:custGeom>
            <a:solidFill>
              <a:srgbClr val="CA0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5647" tIns="52824" rIns="105647" bIns="52824" numCol="1" anchor="t" anchorCtr="0" compatLnSpc="1">
              <a:prstTxWarp prst="textNoShape">
                <a:avLst/>
              </a:prstTxWarp>
            </a:bodyPr>
            <a:lstStyle/>
            <a:p>
              <a:endParaRPr lang="nb-NO" sz="2080"/>
            </a:p>
          </p:txBody>
        </p:sp>
        <p:sp>
          <p:nvSpPr>
            <p:cNvPr id="19" name="Freeform 101">
              <a:extLst>
                <a:ext uri="{FF2B5EF4-FFF2-40B4-BE49-F238E27FC236}">
                  <a16:creationId xmlns:a16="http://schemas.microsoft.com/office/drawing/2014/main" id="{0F06AE14-5A94-4369-AA02-1AD12B9D2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5663" y="6064250"/>
              <a:ext cx="165100" cy="392113"/>
            </a:xfrm>
            <a:custGeom>
              <a:avLst/>
              <a:gdLst>
                <a:gd name="T0" fmla="*/ 169 w 259"/>
                <a:gd name="T1" fmla="*/ 619 h 619"/>
                <a:gd name="T2" fmla="*/ 90 w 259"/>
                <a:gd name="T3" fmla="*/ 619 h 619"/>
                <a:gd name="T4" fmla="*/ 0 w 259"/>
                <a:gd name="T5" fmla="*/ 529 h 619"/>
                <a:gd name="T6" fmla="*/ 0 w 259"/>
                <a:gd name="T7" fmla="*/ 90 h 619"/>
                <a:gd name="T8" fmla="*/ 90 w 259"/>
                <a:gd name="T9" fmla="*/ 0 h 619"/>
                <a:gd name="T10" fmla="*/ 169 w 259"/>
                <a:gd name="T11" fmla="*/ 0 h 619"/>
                <a:gd name="T12" fmla="*/ 259 w 259"/>
                <a:gd name="T13" fmla="*/ 90 h 619"/>
                <a:gd name="T14" fmla="*/ 259 w 259"/>
                <a:gd name="T15" fmla="*/ 149 h 619"/>
                <a:gd name="T16" fmla="*/ 232 w 259"/>
                <a:gd name="T17" fmla="*/ 176 h 619"/>
                <a:gd name="T18" fmla="*/ 205 w 259"/>
                <a:gd name="T19" fmla="*/ 149 h 619"/>
                <a:gd name="T20" fmla="*/ 205 w 259"/>
                <a:gd name="T21" fmla="*/ 90 h 619"/>
                <a:gd name="T22" fmla="*/ 169 w 259"/>
                <a:gd name="T23" fmla="*/ 54 h 619"/>
                <a:gd name="T24" fmla="*/ 90 w 259"/>
                <a:gd name="T25" fmla="*/ 54 h 619"/>
                <a:gd name="T26" fmla="*/ 54 w 259"/>
                <a:gd name="T27" fmla="*/ 90 h 619"/>
                <a:gd name="T28" fmla="*/ 54 w 259"/>
                <a:gd name="T29" fmla="*/ 529 h 619"/>
                <a:gd name="T30" fmla="*/ 90 w 259"/>
                <a:gd name="T31" fmla="*/ 566 h 619"/>
                <a:gd name="T32" fmla="*/ 169 w 259"/>
                <a:gd name="T33" fmla="*/ 566 h 619"/>
                <a:gd name="T34" fmla="*/ 205 w 259"/>
                <a:gd name="T35" fmla="*/ 529 h 619"/>
                <a:gd name="T36" fmla="*/ 205 w 259"/>
                <a:gd name="T37" fmla="*/ 286 h 619"/>
                <a:gd name="T38" fmla="*/ 232 w 259"/>
                <a:gd name="T39" fmla="*/ 259 h 619"/>
                <a:gd name="T40" fmla="*/ 259 w 259"/>
                <a:gd name="T41" fmla="*/ 286 h 619"/>
                <a:gd name="T42" fmla="*/ 259 w 259"/>
                <a:gd name="T43" fmla="*/ 529 h 619"/>
                <a:gd name="T44" fmla="*/ 169 w 259"/>
                <a:gd name="T45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9" h="619">
                  <a:moveTo>
                    <a:pt x="169" y="619"/>
                  </a:moveTo>
                  <a:cubicBezTo>
                    <a:pt x="90" y="619"/>
                    <a:pt x="90" y="619"/>
                    <a:pt x="90" y="619"/>
                  </a:cubicBezTo>
                  <a:cubicBezTo>
                    <a:pt x="41" y="619"/>
                    <a:pt x="0" y="579"/>
                    <a:pt x="0" y="52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40"/>
                    <a:pt x="41" y="0"/>
                    <a:pt x="90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18" y="0"/>
                    <a:pt x="259" y="40"/>
                    <a:pt x="259" y="90"/>
                  </a:cubicBezTo>
                  <a:cubicBezTo>
                    <a:pt x="259" y="149"/>
                    <a:pt x="259" y="149"/>
                    <a:pt x="259" y="149"/>
                  </a:cubicBezTo>
                  <a:cubicBezTo>
                    <a:pt x="259" y="164"/>
                    <a:pt x="247" y="176"/>
                    <a:pt x="232" y="176"/>
                  </a:cubicBezTo>
                  <a:cubicBezTo>
                    <a:pt x="217" y="176"/>
                    <a:pt x="205" y="164"/>
                    <a:pt x="205" y="149"/>
                  </a:cubicBezTo>
                  <a:cubicBezTo>
                    <a:pt x="205" y="90"/>
                    <a:pt x="205" y="90"/>
                    <a:pt x="205" y="90"/>
                  </a:cubicBezTo>
                  <a:cubicBezTo>
                    <a:pt x="205" y="70"/>
                    <a:pt x="189" y="54"/>
                    <a:pt x="169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70" y="54"/>
                    <a:pt x="54" y="70"/>
                    <a:pt x="54" y="90"/>
                  </a:cubicBezTo>
                  <a:cubicBezTo>
                    <a:pt x="54" y="529"/>
                    <a:pt x="54" y="529"/>
                    <a:pt x="54" y="529"/>
                  </a:cubicBezTo>
                  <a:cubicBezTo>
                    <a:pt x="54" y="549"/>
                    <a:pt x="70" y="566"/>
                    <a:pt x="90" y="566"/>
                  </a:cubicBezTo>
                  <a:cubicBezTo>
                    <a:pt x="169" y="566"/>
                    <a:pt x="169" y="566"/>
                    <a:pt x="169" y="566"/>
                  </a:cubicBezTo>
                  <a:cubicBezTo>
                    <a:pt x="189" y="566"/>
                    <a:pt x="205" y="549"/>
                    <a:pt x="205" y="529"/>
                  </a:cubicBezTo>
                  <a:cubicBezTo>
                    <a:pt x="205" y="286"/>
                    <a:pt x="205" y="286"/>
                    <a:pt x="205" y="286"/>
                  </a:cubicBezTo>
                  <a:cubicBezTo>
                    <a:pt x="205" y="271"/>
                    <a:pt x="217" y="259"/>
                    <a:pt x="232" y="259"/>
                  </a:cubicBezTo>
                  <a:cubicBezTo>
                    <a:pt x="247" y="259"/>
                    <a:pt x="259" y="271"/>
                    <a:pt x="259" y="286"/>
                  </a:cubicBezTo>
                  <a:cubicBezTo>
                    <a:pt x="259" y="529"/>
                    <a:pt x="259" y="529"/>
                    <a:pt x="259" y="529"/>
                  </a:cubicBezTo>
                  <a:cubicBezTo>
                    <a:pt x="259" y="579"/>
                    <a:pt x="218" y="619"/>
                    <a:pt x="169" y="61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5647" tIns="52824" rIns="105647" bIns="52824" numCol="1" anchor="t" anchorCtr="0" compatLnSpc="1">
              <a:prstTxWarp prst="textNoShape">
                <a:avLst/>
              </a:prstTxWarp>
            </a:bodyPr>
            <a:lstStyle/>
            <a:p>
              <a:endParaRPr lang="nb-NO" sz="2080"/>
            </a:p>
          </p:txBody>
        </p:sp>
      </p:grpSp>
    </p:spTree>
    <p:extLst>
      <p:ext uri="{BB962C8B-B14F-4D97-AF65-F5344CB8AC3E}">
        <p14:creationId xmlns:p14="http://schemas.microsoft.com/office/powerpoint/2010/main" val="205820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91491C-4B81-4BD1-9E77-346E6A2CB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5.Til Beslutning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BFE9F6A-E9A0-429F-B020-0869A594C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0FA4-83A9-41CA-BBC1-A2FC264A3FAB}" type="datetime1">
              <a:rPr lang="nb-NO" smtClean="0"/>
              <a:t>05.12.2022</a:t>
            </a:fld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D6B6454-3991-4A96-9E02-894B51935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7609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AA04F4-B9A5-4F26-9822-18227D62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Sak: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319452-9443-4E1A-998C-66D6428F3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Bakgrunn: </a:t>
            </a:r>
          </a:p>
          <a:p>
            <a:r>
              <a:rPr lang="nb-NO" dirty="0"/>
              <a:t>Forslag til beslutning: 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28DF92D-377F-4896-98D4-1A77FD3D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119C-68D4-4132-B38C-85FECF2B0333}" type="datetime1">
              <a:rPr lang="nb-NO" smtClean="0"/>
              <a:t>05.12.2022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C43CD0F-56A1-4D8B-B9D8-CB4770597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6671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D6F109-F86B-4BBA-B25D-3F19D807D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6. Til diskusjon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CC78E62-7AEC-41C6-B230-79619C932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0FA4-83A9-41CA-BBC1-A2FC264A3FAB}" type="datetime1">
              <a:rPr lang="nb-NO" smtClean="0"/>
              <a:t>05.12.2022</a:t>
            </a:fld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F8BF97E-C92E-41C4-A479-E83413AE5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7254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AA04F4-B9A5-4F26-9822-18227D62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Sak: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319452-9443-4E1A-998C-66D6428F3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Bakgrunn: </a:t>
            </a:r>
          </a:p>
          <a:p>
            <a:r>
              <a:rPr lang="nb-NO" dirty="0"/>
              <a:t>Forslag til konklusjon: 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28DF92D-377F-4896-98D4-1A77FD3D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119C-68D4-4132-B38C-85FECF2B0333}" type="datetime1">
              <a:rPr lang="nb-NO" smtClean="0"/>
              <a:t>05.12.2022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C43CD0F-56A1-4D8B-B9D8-CB4770597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1532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D6F109-F86B-4BBA-B25D-3F19D807D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7. Til orientering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CC78E62-7AEC-41C6-B230-79619C932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0FA4-83A9-41CA-BBC1-A2FC264A3FAB}" type="datetime1">
              <a:rPr lang="nb-NO" smtClean="0"/>
              <a:t>05.12.2022</a:t>
            </a:fld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F8BF97E-C92E-41C4-A479-E83413AE5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4573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AA04F4-B9A5-4F26-9822-18227D62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Sak: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319452-9443-4E1A-998C-66D6428F3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Bakgrunn: </a:t>
            </a:r>
          </a:p>
          <a:p>
            <a:r>
              <a:rPr lang="nb-NO" dirty="0"/>
              <a:t>Forslag til konklusjon: [Styringsgruppen tar saken til orientering og har følgende innspill til …..]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28DF92D-377F-4896-98D4-1A77FD3D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119C-68D4-4132-B38C-85FECF2B0333}" type="datetime1">
              <a:rPr lang="nb-NO" smtClean="0"/>
              <a:t>05.12.2022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C43CD0F-56A1-4D8B-B9D8-CB4770597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1266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353A31-08DD-42C9-90CF-67F67714F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8. Eventuelt</a:t>
            </a:r>
            <a:br>
              <a:rPr lang="nb-NO" dirty="0"/>
            </a:br>
            <a:br>
              <a:rPr lang="nb-NO" dirty="0"/>
            </a:br>
            <a:r>
              <a:rPr lang="nb-NO" dirty="0"/>
              <a:t>9. Neste møte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FC66AC1-38A7-49C8-B63A-35D7849B3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0FA4-83A9-41CA-BBC1-A2FC264A3FAB}" type="datetime1">
              <a:rPr lang="nb-NO" smtClean="0"/>
              <a:t>05.12.2022</a:t>
            </a:fld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E976D78-D891-4D9B-8A20-B90B11270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9690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B9A2CF-C0ED-A843-509A-93E6375D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Innhold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A9B21C2-427D-DDBD-4196-09537069B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nb-NO" dirty="0"/>
              <a:t>Godkjenning av innkalling</a:t>
            </a:r>
          </a:p>
          <a:p>
            <a:pPr marL="742950" indent="-742950">
              <a:buFont typeface="+mj-lt"/>
              <a:buAutoNum type="arabicPeriod"/>
            </a:pPr>
            <a:r>
              <a:rPr lang="nb-NO" dirty="0"/>
              <a:t>Godkjenning av referat fra siste møte</a:t>
            </a:r>
          </a:p>
          <a:p>
            <a:pPr marL="742950" indent="-742950">
              <a:buFont typeface="+mj-lt"/>
              <a:buAutoNum type="arabicPeriod"/>
            </a:pPr>
            <a:r>
              <a:rPr lang="nb-NO" dirty="0"/>
              <a:t>Overordnet status</a:t>
            </a:r>
          </a:p>
          <a:p>
            <a:pPr marL="742950" indent="-742950">
              <a:buFont typeface="+mj-lt"/>
              <a:buAutoNum type="arabicPeriod"/>
            </a:pPr>
            <a:r>
              <a:rPr lang="nb-NO" dirty="0"/>
              <a:t>Risiko</a:t>
            </a:r>
          </a:p>
          <a:p>
            <a:pPr marL="742950" indent="-742950">
              <a:buFont typeface="+mj-lt"/>
              <a:buAutoNum type="arabicPeriod"/>
            </a:pPr>
            <a:r>
              <a:rPr lang="nb-NO" dirty="0"/>
              <a:t>Til beslutning</a:t>
            </a:r>
          </a:p>
          <a:p>
            <a:pPr marL="742950" indent="-742950">
              <a:buFont typeface="+mj-lt"/>
              <a:buAutoNum type="arabicPeriod"/>
            </a:pPr>
            <a:r>
              <a:rPr lang="nb-NO" dirty="0"/>
              <a:t>Til diskusjon</a:t>
            </a:r>
          </a:p>
          <a:p>
            <a:pPr marL="742950" indent="-742950">
              <a:buFont typeface="+mj-lt"/>
              <a:buAutoNum type="arabicPeriod"/>
            </a:pPr>
            <a:r>
              <a:rPr lang="nb-NO" dirty="0"/>
              <a:t>Til orientering</a:t>
            </a:r>
          </a:p>
          <a:p>
            <a:pPr marL="742950" indent="-742950">
              <a:buFont typeface="+mj-lt"/>
              <a:buAutoNum type="arabicPeriod"/>
            </a:pPr>
            <a:r>
              <a:rPr lang="nb-NO" dirty="0"/>
              <a:t>Eventuelt </a:t>
            </a:r>
          </a:p>
          <a:p>
            <a:pPr marL="742950" indent="-742950">
              <a:buFont typeface="+mj-lt"/>
              <a:buAutoNum type="arabicPeriod"/>
            </a:pPr>
            <a:r>
              <a:rPr lang="nb-NO" dirty="0"/>
              <a:t>Neste møte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0625F88-4175-4957-4B6C-A61656306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119C-68D4-4132-B38C-85FECF2B0333}" type="datetime1">
              <a:rPr lang="nb-NO" smtClean="0"/>
              <a:t>05.12.2022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1804C42-AE3B-1882-55D4-20064D16E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8505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6960AF-FC94-4AF1-A959-D5F7250C7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Eventuelt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78AD9AD-E33F-41B4-999B-D7D38085E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19E4B72-BDC2-4514-A8C2-BBA0967A0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119C-68D4-4132-B38C-85FECF2B0333}" type="datetime1">
              <a:rPr lang="nb-NO" smtClean="0"/>
              <a:t>05.12.2022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EE7D388-7322-42A0-9D0D-6301EE794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5267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B6329E-76AD-0D8B-E241-ECEA29628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Neste styringsgruppemøte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F000349-CBC4-3113-E466-EFE59824F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Neste styringsgruppemøte er XXXX </a:t>
            </a:r>
          </a:p>
          <a:p>
            <a:r>
              <a:rPr lang="nb-NO" dirty="0"/>
              <a:t>Foreløpige saker: </a:t>
            </a:r>
          </a:p>
          <a:p>
            <a:pPr lvl="1"/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08245A0-C160-7118-527C-63398D1ED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119C-68D4-4132-B38C-85FECF2B0333}" type="datetime1">
              <a:rPr lang="nb-NO" smtClean="0"/>
              <a:t>05.12.2022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440DC3C-B5DE-0DCE-3543-B70E34C92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339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2E8562-BE89-4290-A196-3691A228D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1.Godkjenning av innkalling</a:t>
            </a:r>
            <a:br>
              <a:rPr lang="nb-NO" dirty="0"/>
            </a:br>
            <a:br>
              <a:rPr lang="nb-NO" dirty="0"/>
            </a:br>
            <a:r>
              <a:rPr lang="nb-NO" dirty="0"/>
              <a:t>2. Godkjenning av referat fra siste møte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68179BC-BFAA-4239-A2B8-D26DD16AF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7664-0FD5-40DC-92EE-6679FE59A852}" type="datetime1">
              <a:rPr lang="nb-NO" smtClean="0"/>
              <a:t>05.12.2022</a:t>
            </a:fld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344AF61-E97B-4522-89DF-18A075B78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2365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E899E0-DCF5-4A01-BE94-2CA08EE70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Godkjenning av innkalling og referat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9C36C88-2C55-47CA-9E49-DEEA6033B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Innkalling</a:t>
            </a:r>
          </a:p>
          <a:p>
            <a:pPr lvl="1"/>
            <a:r>
              <a:rPr lang="nb-NO" dirty="0"/>
              <a:t>Forslag til beslutning: [Innkallingen godkjennes. Saker til eventuelt inkluderes i agendaen og blir en del av referatet.]</a:t>
            </a:r>
          </a:p>
          <a:p>
            <a:pPr lvl="1"/>
            <a:r>
              <a:rPr lang="nb-NO" dirty="0"/>
              <a:t>Beslutning: [fylles ut etter møtet og blir en del av referatet]</a:t>
            </a:r>
          </a:p>
          <a:p>
            <a:r>
              <a:rPr lang="nb-NO" dirty="0"/>
              <a:t>Referat fra forrige møte</a:t>
            </a:r>
          </a:p>
          <a:p>
            <a:pPr lvl="1"/>
            <a:r>
              <a:rPr lang="nb-NO" dirty="0"/>
              <a:t>Forslag til beslutning: [Referatet godkjennes.]</a:t>
            </a:r>
          </a:p>
          <a:p>
            <a:pPr lvl="1"/>
            <a:r>
              <a:rPr lang="nb-NO" dirty="0"/>
              <a:t>Beslutning: [fylles ut etter møtet og blir en del av referatet]]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74D80C-8170-44ED-80C4-EC4897AEB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119C-68D4-4132-B38C-85FECF2B0333}" type="datetime1">
              <a:rPr lang="nb-NO" smtClean="0"/>
              <a:t>05.12.2022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14B1589-28B3-4818-84A7-1219291D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6328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28B2E8-6245-40C7-B929-015024283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3. </a:t>
            </a:r>
            <a:r>
              <a:rPr lang="nb-NO" err="1"/>
              <a:t>OveroRdnet</a:t>
            </a:r>
            <a:r>
              <a:rPr lang="nb-NO"/>
              <a:t> status 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241AF1A-587E-4D2D-A17B-D97CEC73F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0FA4-83A9-41CA-BBC1-A2FC264A3FAB}" type="datetime1">
              <a:rPr lang="nb-NO" smtClean="0"/>
              <a:t>05.12.2022</a:t>
            </a:fld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DE15761-FAC9-499D-B598-9627CC17F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0307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 defTabSz="1300277">
              <a:defRPr/>
            </a:pPr>
            <a:fld id="{21A12655-9982-4253-A712-E43E1CE38249}" type="datetime1">
              <a:rPr lang="nb-NO" sz="853" cap="all">
                <a:solidFill>
                  <a:prstClr val="white"/>
                </a:solidFill>
                <a:latin typeface="Arial"/>
              </a:rPr>
              <a:pPr defTabSz="1300277">
                <a:defRPr/>
              </a:pPr>
              <a:t>05.12.2022</a:t>
            </a:fld>
            <a:endParaRPr lang="nb-NO" sz="853" cap="all">
              <a:solidFill>
                <a:prstClr val="white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 defTabSz="1300277">
              <a:defRPr/>
            </a:pPr>
            <a:r>
              <a:rPr lang="nn-NO" sz="853">
                <a:solidFill>
                  <a:prstClr val="white"/>
                </a:solidFill>
                <a:latin typeface="Arial"/>
              </a:rPr>
              <a:t>Høgskolen i Oslo og Akershus</a:t>
            </a:r>
            <a:endParaRPr lang="nb-NO" sz="853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5000" y="1897289"/>
            <a:ext cx="7280275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40" b="1" dirty="0"/>
              <a:t>Status - hjelpeside</a:t>
            </a:r>
          </a:p>
          <a:p>
            <a:endParaRPr lang="nb-NO" sz="364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B46B5D-9368-42F1-BE80-F3B18556AB84}"/>
              </a:ext>
            </a:extLst>
          </p:cNvPr>
          <p:cNvSpPr txBox="1"/>
          <p:nvPr/>
        </p:nvSpPr>
        <p:spPr>
          <a:xfrm>
            <a:off x="765000" y="3107276"/>
            <a:ext cx="76548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Som prosjektleder skal du rapportere på avvik fra godkjente planer. Dette gjør du i </a:t>
            </a:r>
            <a:r>
              <a:rPr lang="nb-NO" sz="2800" dirty="0">
                <a:hlinkClick r:id="rId3"/>
              </a:rPr>
              <a:t>Prosjektportalen.</a:t>
            </a:r>
            <a:r>
              <a:rPr lang="nb-NO" sz="2800" dirty="0"/>
              <a:t> </a:t>
            </a:r>
            <a:r>
              <a:rPr lang="nb-NO" sz="2800" dirty="0">
                <a:hlinkClick r:id="rId4"/>
              </a:rPr>
              <a:t>Se egen brukerveiledning</a:t>
            </a:r>
            <a:r>
              <a:rPr lang="nb-NO" sz="2800" dirty="0"/>
              <a:t>.</a:t>
            </a:r>
          </a:p>
          <a:p>
            <a:endParaRPr lang="nb-NO" sz="2800" dirty="0"/>
          </a:p>
          <a:p>
            <a:r>
              <a:rPr lang="nb-NO" sz="2800" dirty="0"/>
              <a:t>Lim inn eller legg inn lenke til statusrapporten fra Prosjektportalen.</a:t>
            </a:r>
            <a:endParaRPr lang="nb-NO" sz="1400" dirty="0"/>
          </a:p>
          <a:p>
            <a:endParaRPr lang="nb-NO" sz="1400" dirty="0"/>
          </a:p>
          <a:p>
            <a:endParaRPr lang="nb-NO" sz="1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4C38E9-3E6F-46BE-A8DE-786D28CEB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839" y="116601"/>
            <a:ext cx="7280275" cy="948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39F15BF-A0C4-4C1E-A306-0771779CD118}"/>
              </a:ext>
            </a:extLst>
          </p:cNvPr>
          <p:cNvSpPr/>
          <p:nvPr/>
        </p:nvSpPr>
        <p:spPr>
          <a:xfrm rot="18702970">
            <a:off x="10354360" y="3758074"/>
            <a:ext cx="511984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Eksempel</a:t>
            </a:r>
            <a:endParaRPr lang="en-US" sz="6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6102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A9EBB5-3162-47F3-960A-707867B23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Oppdatert milepælsplan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1D2849-7AED-4AC1-A245-D55C6C82A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7B32-9B16-4482-A06F-9596C09D871C}" type="datetime1">
              <a:rPr lang="nb-NO" smtClean="0"/>
              <a:t>05.12.2022</a:t>
            </a:fld>
            <a:endParaRPr lang="nb-NO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79902F8-F790-4D50-8F16-EE64782201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86188"/>
              </p:ext>
            </p:extLst>
          </p:nvPr>
        </p:nvGraphicFramePr>
        <p:xfrm>
          <a:off x="972122" y="3674744"/>
          <a:ext cx="14140878" cy="314515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825178">
                  <a:extLst>
                    <a:ext uri="{9D8B030D-6E8A-4147-A177-3AD203B41FA5}">
                      <a16:colId xmlns:a16="http://schemas.microsoft.com/office/drawing/2014/main" val="3858085229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427147090"/>
                    </a:ext>
                  </a:extLst>
                </a:gridCol>
                <a:gridCol w="5118100">
                  <a:extLst>
                    <a:ext uri="{9D8B030D-6E8A-4147-A177-3AD203B41FA5}">
                      <a16:colId xmlns:a16="http://schemas.microsoft.com/office/drawing/2014/main" val="3641297830"/>
                    </a:ext>
                  </a:extLst>
                </a:gridCol>
                <a:gridCol w="3556000">
                  <a:extLst>
                    <a:ext uri="{9D8B030D-6E8A-4147-A177-3AD203B41FA5}">
                      <a16:colId xmlns:a16="http://schemas.microsoft.com/office/drawing/2014/main" val="3849044273"/>
                    </a:ext>
                  </a:extLst>
                </a:gridCol>
              </a:tblGrid>
              <a:tr h="3851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Milepæler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Tid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Leveranser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Beskrivelse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0296933"/>
                  </a:ext>
                </a:extLst>
              </a:tr>
              <a:tr h="3851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 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 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 </a:t>
                      </a:r>
                      <a:endParaRPr lang="nb-N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19170" algn="ctr"/>
                        </a:tabLst>
                      </a:pPr>
                      <a:r>
                        <a:rPr lang="nb-NO" sz="2400">
                          <a:effectLst/>
                        </a:rPr>
                        <a:t> </a:t>
                      </a:r>
                      <a:endParaRPr lang="nb-NO" sz="2400">
                        <a:solidFill>
                          <a:srgbClr val="59595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8562740"/>
                  </a:ext>
                </a:extLst>
              </a:tr>
              <a:tr h="3851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 </a:t>
                      </a:r>
                      <a:endParaRPr lang="nb-N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 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 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19170" algn="ctr"/>
                        </a:tabLst>
                      </a:pPr>
                      <a:r>
                        <a:rPr lang="nb-NO" sz="2400">
                          <a:effectLst/>
                        </a:rPr>
                        <a:t> </a:t>
                      </a:r>
                      <a:endParaRPr lang="nb-NO" sz="2400">
                        <a:solidFill>
                          <a:srgbClr val="59595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7823420"/>
                  </a:ext>
                </a:extLst>
              </a:tr>
              <a:tr h="3851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 </a:t>
                      </a:r>
                      <a:endParaRPr lang="nb-N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 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 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19170" algn="ctr"/>
                        </a:tabLst>
                      </a:pPr>
                      <a:r>
                        <a:rPr lang="nb-NO" sz="2400">
                          <a:effectLst/>
                        </a:rPr>
                        <a:t> </a:t>
                      </a:r>
                      <a:endParaRPr lang="nb-NO" sz="2400">
                        <a:solidFill>
                          <a:srgbClr val="59595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4384788"/>
                  </a:ext>
                </a:extLst>
              </a:tr>
              <a:tr h="3851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 </a:t>
                      </a:r>
                      <a:endParaRPr lang="nb-N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 </a:t>
                      </a:r>
                      <a:endParaRPr lang="nb-N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 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19170" algn="ctr"/>
                        </a:tabLst>
                      </a:pPr>
                      <a:r>
                        <a:rPr lang="nb-NO" sz="2400" dirty="0">
                          <a:effectLst/>
                        </a:rPr>
                        <a:t> </a:t>
                      </a:r>
                      <a:endParaRPr lang="nb-NO" sz="2400" dirty="0">
                        <a:solidFill>
                          <a:srgbClr val="59595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9345570"/>
                  </a:ext>
                </a:extLst>
              </a:tr>
              <a:tr h="404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 </a:t>
                      </a:r>
                      <a:endParaRPr lang="nb-N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 </a:t>
                      </a:r>
                      <a:endParaRPr lang="nb-N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 </a:t>
                      </a:r>
                      <a:endParaRPr lang="nb-N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 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9962932"/>
                  </a:ext>
                </a:extLst>
              </a:tr>
              <a:tr h="404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 </a:t>
                      </a:r>
                      <a:endParaRPr lang="nb-N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 </a:t>
                      </a:r>
                      <a:endParaRPr lang="nb-N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 </a:t>
                      </a:r>
                      <a:endParaRPr lang="nb-N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 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7480121"/>
                  </a:ext>
                </a:extLst>
              </a:tr>
              <a:tr h="4113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 </a:t>
                      </a:r>
                      <a:endParaRPr lang="nb-N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 </a:t>
                      </a:r>
                      <a:endParaRPr lang="nb-N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 </a:t>
                      </a:r>
                      <a:endParaRPr lang="nb-N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19170" algn="ctr"/>
                        </a:tabLst>
                      </a:pPr>
                      <a:r>
                        <a:rPr lang="nb-NO" sz="2400" dirty="0">
                          <a:effectLst/>
                        </a:rPr>
                        <a:t> </a:t>
                      </a:r>
                      <a:endParaRPr lang="nb-NO" sz="2400" dirty="0">
                        <a:solidFill>
                          <a:srgbClr val="59595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748290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32C66EF-C0EB-46F3-873B-C64175F60BCC}"/>
              </a:ext>
            </a:extLst>
          </p:cNvPr>
          <p:cNvSpPr txBox="1"/>
          <p:nvPr/>
        </p:nvSpPr>
        <p:spPr>
          <a:xfrm>
            <a:off x="1079500" y="3113675"/>
            <a:ext cx="10406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i="1" dirty="0"/>
              <a:t>[Fyll inn i tabellen under eller lim inn figur av oppdatert milepælsplan fra andre verktøy. Bruk eventuelt </a:t>
            </a:r>
            <a:r>
              <a:rPr lang="nb-NO" sz="1400" i="1" dirty="0">
                <a:hlinkClick r:id="rId2"/>
              </a:rPr>
              <a:t>malen på ansatt.oslomet.no</a:t>
            </a:r>
            <a:r>
              <a:rPr lang="nb-NO" sz="1400" i="1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88760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FCDDB-96E9-47E1-80E3-D7FA57E56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013" y="795427"/>
            <a:ext cx="13814107" cy="664797"/>
          </a:xfrm>
        </p:spPr>
        <p:txBody>
          <a:bodyPr anchor="b">
            <a:normAutofit/>
          </a:bodyPr>
          <a:lstStyle/>
          <a:p>
            <a:r>
              <a:rPr lang="nb-NO"/>
              <a:t>Status aksjoner etter siste møte</a:t>
            </a: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F383B2E1-960D-4C48-812F-DD7DECFB529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865312" y="8705717"/>
            <a:ext cx="1080135" cy="26259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F9AC19D-E987-4924-AAE6-10E5EC23FA34}" type="datetime1">
              <a:rPr lang="nb-NO" sz="300" smtClean="0"/>
              <a:t>05.12.2022</a:t>
            </a:fld>
            <a:endParaRPr lang="nb-NO" sz="30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16815D7B-20A9-4DEC-BFE3-6DC6A5CA078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945910" y="8705717"/>
            <a:ext cx="439332" cy="26259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751DFAA-887F-4071-8EAD-E8CA316FCF06}" type="slidenum">
              <a:rPr lang="nb-NO" sz="30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nb-NO" sz="30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EF08328-52B8-481C-B93A-31ABDDF9A8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255531"/>
              </p:ext>
            </p:extLst>
          </p:nvPr>
        </p:nvGraphicFramePr>
        <p:xfrm>
          <a:off x="330102" y="1863228"/>
          <a:ext cx="16511451" cy="4407581"/>
        </p:xfrm>
        <a:graphic>
          <a:graphicData uri="http://schemas.openxmlformats.org/drawingml/2006/table">
            <a:tbl>
              <a:tblPr firstRow="1" bandRow="1"/>
              <a:tblGrid>
                <a:gridCol w="3962498">
                  <a:extLst>
                    <a:ext uri="{9D8B030D-6E8A-4147-A177-3AD203B41FA5}">
                      <a16:colId xmlns:a16="http://schemas.microsoft.com/office/drawing/2014/main" val="3337716904"/>
                    </a:ext>
                  </a:extLst>
                </a:gridCol>
                <a:gridCol w="2751810">
                  <a:extLst>
                    <a:ext uri="{9D8B030D-6E8A-4147-A177-3AD203B41FA5}">
                      <a16:colId xmlns:a16="http://schemas.microsoft.com/office/drawing/2014/main" val="425535263"/>
                    </a:ext>
                  </a:extLst>
                </a:gridCol>
                <a:gridCol w="9797143">
                  <a:extLst>
                    <a:ext uri="{9D8B030D-6E8A-4147-A177-3AD203B41FA5}">
                      <a16:colId xmlns:a16="http://schemas.microsoft.com/office/drawing/2014/main" val="1579932574"/>
                    </a:ext>
                  </a:extLst>
                </a:gridCol>
              </a:tblGrid>
              <a:tr h="40540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Aksjon</a:t>
                      </a:r>
                      <a:endParaRPr lang="nb-NO" sz="180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590" marR="52590" marT="52590" marB="5259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Ansvar</a:t>
                      </a:r>
                      <a:endParaRPr lang="nb-NO" sz="180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590" marR="52590" marT="52590" marB="5259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Status</a:t>
                      </a:r>
                      <a:endParaRPr lang="nb-NO" sz="180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590" marR="52590" marT="52590" marB="5259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051658"/>
                  </a:ext>
                </a:extLst>
              </a:tr>
              <a:tr h="41106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Eks: nyhetsbrev</a:t>
                      </a:r>
                    </a:p>
                  </a:txBody>
                  <a:tcPr marL="52590" marR="52590" marT="52590" marB="5259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kommunikasjonsrådgiver</a:t>
                      </a:r>
                    </a:p>
                  </a:txBody>
                  <a:tcPr marL="52590" marR="52590" marT="52590" marB="5259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Prosjektet har skrevet et nyhetsbrev som skal publiseres på ansatt.oslomet.no neste torsdag slik styringsgruppen anbefalte.</a:t>
                      </a:r>
                      <a:endParaRPr lang="nb-NO" sz="18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2590" marR="52590" marT="52590" marB="5259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661702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Eks: sak til rektors ledermøte</a:t>
                      </a:r>
                    </a:p>
                  </a:txBody>
                  <a:tcPr marL="52590" marR="52590" marT="52590" marB="5259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prosjekteier</a:t>
                      </a:r>
                    </a:p>
                  </a:txBody>
                  <a:tcPr marL="52590" marR="52590" marT="52590" marB="5259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Notat er under utarbeidelse. Saken skal opp til møtet om 2 uker. </a:t>
                      </a:r>
                    </a:p>
                  </a:txBody>
                  <a:tcPr marL="52590" marR="52590" marT="52590" marB="5259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232920"/>
                  </a:ext>
                </a:extLst>
              </a:tr>
              <a:tr h="39245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Eks: IDF-møtet</a:t>
                      </a:r>
                    </a:p>
                  </a:txBody>
                  <a:tcPr marL="52590" marR="52590" marT="52590" marB="5259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prosjektleder</a:t>
                      </a:r>
                    </a:p>
                  </a:txBody>
                  <a:tcPr marL="52590" marR="52590" marT="52590" marB="5259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2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Notat er under utarbeidelse. Saken skal presenteres ved neste IDF-møtet.</a:t>
                      </a:r>
                    </a:p>
                  </a:txBody>
                  <a:tcPr marL="52590" marR="52590" marT="52590" marB="5259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30001"/>
                  </a:ext>
                </a:extLst>
              </a:tr>
              <a:tr h="35684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80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590" marR="52590" marT="52590" marB="5259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80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590" marR="52590" marT="52590" marB="5259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8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590" marR="52590" marT="52590" marB="5259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300875"/>
                  </a:ext>
                </a:extLst>
              </a:tr>
              <a:tr h="38374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80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590" marR="52590" marT="52590" marB="5259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80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590" marR="52590" marT="52590" marB="5259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800" b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590" marR="52590" marT="52590" marB="5259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598836"/>
                  </a:ext>
                </a:extLst>
              </a:tr>
              <a:tr h="48755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80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590" marR="52590" marT="52590" marB="5259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80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590" marR="52590" marT="52590" marB="5259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90" marR="52590" marT="52590" marB="5259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41590"/>
                  </a:ext>
                </a:extLst>
              </a:tr>
              <a:tr h="44979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80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590" marR="52590" marT="52590" marB="5259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80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590" marR="52590" marT="52590" marB="5259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90" marR="52590" marT="52590" marB="5259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772915"/>
                  </a:ext>
                </a:extLst>
              </a:tr>
              <a:tr h="40540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80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590" marR="52590" marT="52590" marB="5259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80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590" marR="52590" marT="52590" marB="5259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90" marR="52590" marT="52590" marB="5259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956430"/>
                  </a:ext>
                </a:extLst>
              </a:tr>
              <a:tr h="40540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80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590" marR="52590" marT="52590" marB="5259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80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590" marR="52590" marT="52590" marB="5259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90" marR="52590" marT="52590" marB="5259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558490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18283C08-6A9B-45CA-579B-AEA4D3726C8C}"/>
              </a:ext>
            </a:extLst>
          </p:cNvPr>
          <p:cNvSpPr txBox="1"/>
          <p:nvPr/>
        </p:nvSpPr>
        <p:spPr>
          <a:xfrm>
            <a:off x="1955800" y="6743700"/>
            <a:ext cx="1184910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Hvis det er saker som styringsgruppen følger med på men som ikke trenger en lang orientering eller beslutning, kan de oppsummeres her. </a:t>
            </a:r>
          </a:p>
        </p:txBody>
      </p:sp>
    </p:spTree>
    <p:extLst>
      <p:ext uri="{BB962C8B-B14F-4D97-AF65-F5344CB8AC3E}">
        <p14:creationId xmlns:p14="http://schemas.microsoft.com/office/powerpoint/2010/main" val="3845808119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1D535A-5E7D-4A6E-8EC3-DC1CA28F5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4. Risiko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7648E44-3D19-45E7-BB29-0E0155D16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0FA4-83A9-41CA-BBC1-A2FC264A3FAB}" type="datetime1">
              <a:rPr lang="nb-NO" smtClean="0"/>
              <a:t>05.12.2022</a:t>
            </a:fld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FC3A5A2-0A94-492D-A7AF-96018AECE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7827295"/>
      </p:ext>
    </p:extLst>
  </p:cSld>
  <p:clrMapOvr>
    <a:masterClrMapping/>
  </p:clrMapOvr>
</p:sld>
</file>

<file path=ppt/theme/theme1.xml><?xml version="1.0" encoding="utf-8"?>
<a:theme xmlns:a="http://schemas.openxmlformats.org/drawingml/2006/main" name="OsloMet tema">
  <a:themeElements>
    <a:clrScheme name="OsloMet">
      <a:dk1>
        <a:sysClr val="windowText" lastClr="000000"/>
      </a:dk1>
      <a:lt1>
        <a:sysClr val="window" lastClr="FFFFFF"/>
      </a:lt1>
      <a:dk2>
        <a:srgbClr val="000000"/>
      </a:dk2>
      <a:lt2>
        <a:srgbClr val="D7D7D7"/>
      </a:lt2>
      <a:accent1>
        <a:srgbClr val="FFDC00"/>
      </a:accent1>
      <a:accent2>
        <a:srgbClr val="E02D00"/>
      </a:accent2>
      <a:accent3>
        <a:srgbClr val="007ACC"/>
      </a:accent3>
      <a:accent4>
        <a:srgbClr val="99002B"/>
      </a:accent4>
      <a:accent5>
        <a:srgbClr val="000064"/>
      </a:accent5>
      <a:accent6>
        <a:srgbClr val="FF8100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sloMet tema" id="{4ACBB513-AB05-4B65-9EA3-2EDBB57CBAF5}" vid="{01D12379-2985-4C2F-B886-2137B0A825A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082E96E66F9E4AA1333E6EDE182CB1" ma:contentTypeVersion="10" ma:contentTypeDescription="Opprett et nytt dokument." ma:contentTypeScope="" ma:versionID="8af1bcd13a0672f5a11921a51a15aa01">
  <xsd:schema xmlns:xsd="http://www.w3.org/2001/XMLSchema" xmlns:xs="http://www.w3.org/2001/XMLSchema" xmlns:p="http://schemas.microsoft.com/office/2006/metadata/properties" xmlns:ns2="351bd4f1-4840-4e36-b6be-536d93b1fe71" xmlns:ns3="e85d5254-de39-424c-ad23-0aece8e281e8" targetNamespace="http://schemas.microsoft.com/office/2006/metadata/properties" ma:root="true" ma:fieldsID="f6358153114104e7439f58f627aeeb24" ns2:_="" ns3:_="">
    <xsd:import namespace="351bd4f1-4840-4e36-b6be-536d93b1fe71"/>
    <xsd:import namespace="e85d5254-de39-424c-ad23-0aece8e281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1bd4f1-4840-4e36-b6be-536d93b1fe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5d5254-de39-424c-ad23-0aece8e281e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68DB42-ACC4-45B8-BB1B-288F8C3DE4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D7ED73-F02C-4AEB-94A6-67BB4CA6260E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e85d5254-de39-424c-ad23-0aece8e281e8"/>
    <ds:schemaRef ds:uri="351bd4f1-4840-4e36-b6be-536d93b1fe71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7209E06-A98C-4124-AC61-AB2D5D0265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1bd4f1-4840-4e36-b6be-536d93b1fe71"/>
    <ds:schemaRef ds:uri="e85d5254-de39-424c-ad23-0aece8e281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7858</TotalTime>
  <Words>584</Words>
  <Application>Microsoft Macintosh PowerPoint</Application>
  <PresentationFormat>Custom</PresentationFormat>
  <Paragraphs>168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OsloMet tema</vt:lpstr>
      <vt:lpstr>Styringsgruppemøte –  [navn på prosjekt]</vt:lpstr>
      <vt:lpstr>Innhold</vt:lpstr>
      <vt:lpstr>1.Godkjenning av innkalling  2. Godkjenning av referat fra siste møte</vt:lpstr>
      <vt:lpstr>Godkjenning av innkalling og referat</vt:lpstr>
      <vt:lpstr>3. OveroRdnet status </vt:lpstr>
      <vt:lpstr>PowerPoint Presentation</vt:lpstr>
      <vt:lpstr>Oppdatert milepælsplan</vt:lpstr>
      <vt:lpstr>Status aksjoner etter siste møte</vt:lpstr>
      <vt:lpstr>4. Risiko</vt:lpstr>
      <vt:lpstr>Risikovurdering</vt:lpstr>
      <vt:lpstr>PowerPoint Presentation</vt:lpstr>
      <vt:lpstr>Hvilke risikoer er tatt ut?</vt:lpstr>
      <vt:lpstr>5.Til Beslutning</vt:lpstr>
      <vt:lpstr>Sak: </vt:lpstr>
      <vt:lpstr>6. Til diskusjon</vt:lpstr>
      <vt:lpstr>Sak: </vt:lpstr>
      <vt:lpstr>7. Til orientering</vt:lpstr>
      <vt:lpstr>Sak: </vt:lpstr>
      <vt:lpstr>8. Eventuelt  9. Neste møte</vt:lpstr>
      <vt:lpstr>Eventuelt</vt:lpstr>
      <vt:lpstr>Neste styringsgruppemøte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Styringsgruppemøte –  [navn på prosjekt]</dc:title>
  <dc:creator>Ellen Berg</dc:creator>
  <cp:lastModifiedBy>Heidi Margrete Toftner</cp:lastModifiedBy>
  <cp:revision>4</cp:revision>
  <dcterms:created xsi:type="dcterms:W3CDTF">2020-02-18T08:13:48Z</dcterms:created>
  <dcterms:modified xsi:type="dcterms:W3CDTF">2022-12-05T07:48:51Z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0x01010400D627057B30F728478D575FB3ADBCCD5B</vt:lpwstr>
  </property>
</Properties>
</file>